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328" r:id="rId2"/>
    <p:sldId id="329" r:id="rId3"/>
    <p:sldId id="291" r:id="rId4"/>
    <p:sldId id="330" r:id="rId5"/>
    <p:sldId id="331" r:id="rId6"/>
    <p:sldId id="332" r:id="rId7"/>
    <p:sldId id="300" r:id="rId8"/>
    <p:sldId id="301" r:id="rId9"/>
    <p:sldId id="272" r:id="rId10"/>
    <p:sldId id="282" r:id="rId11"/>
    <p:sldId id="323" r:id="rId12"/>
    <p:sldId id="317" r:id="rId13"/>
    <p:sldId id="259" r:id="rId14"/>
    <p:sldId id="271" r:id="rId15"/>
    <p:sldId id="261" r:id="rId16"/>
    <p:sldId id="260" r:id="rId17"/>
    <p:sldId id="262" r:id="rId18"/>
    <p:sldId id="264" r:id="rId19"/>
    <p:sldId id="274" r:id="rId20"/>
    <p:sldId id="273" r:id="rId21"/>
    <p:sldId id="275" r:id="rId22"/>
    <p:sldId id="276" r:id="rId23"/>
    <p:sldId id="277" r:id="rId24"/>
    <p:sldId id="278" r:id="rId25"/>
    <p:sldId id="279" r:id="rId26"/>
    <p:sldId id="318" r:id="rId27"/>
    <p:sldId id="280" r:id="rId28"/>
    <p:sldId id="322" r:id="rId29"/>
    <p:sldId id="321" r:id="rId30"/>
    <p:sldId id="320" r:id="rId31"/>
    <p:sldId id="257" r:id="rId32"/>
    <p:sldId id="307" r:id="rId33"/>
    <p:sldId id="283" r:id="rId34"/>
    <p:sldId id="325" r:id="rId35"/>
    <p:sldId id="28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285"/>
    <p:restoredTop sz="96327"/>
  </p:normalViewPr>
  <p:slideViewPr>
    <p:cSldViewPr snapToGrid="0" snapToObjects="1">
      <p:cViewPr varScale="1">
        <p:scale>
          <a:sx n="126" d="100"/>
          <a:sy n="126" d="100"/>
        </p:scale>
        <p:origin x="216" y="17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02CDEF-C480-BF49-BB74-06526A72A9F4}" type="datetimeFigureOut">
              <a:rPr lang="en-US" smtClean="0"/>
              <a:t>10/25/21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B66E3-F268-2B45-8795-0EC15BAAD03B}" type="slidenum">
              <a:rPr lang="en-US" smtClean="0"/>
              <a:t>‹#›</a:t>
            </a:fld>
            <a:endParaRPr lang="en-US"/>
          </a:p>
        </p:txBody>
      </p:sp>
    </p:spTree>
    <p:extLst>
      <p:ext uri="{BB962C8B-B14F-4D97-AF65-F5344CB8AC3E}">
        <p14:creationId xmlns:p14="http://schemas.microsoft.com/office/powerpoint/2010/main" val="190913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2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2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41.png"/><Relationship Id="rId4" Type="http://schemas.openxmlformats.org/officeDocument/2006/relationships/image" Target="../media/image2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1.xml"/><Relationship Id="rId4" Type="http://schemas.openxmlformats.org/officeDocument/2006/relationships/image" Target="../media/image50.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slideMaster" Target="../slideMasters/slideMaster1.xml"/><Relationship Id="rId21" Type="http://schemas.openxmlformats.org/officeDocument/2006/relationships/image" Target="../media/image23.png"/><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image" Target="../media/image19.png"/><Relationship Id="rId2" Type="http://schemas.openxmlformats.org/officeDocument/2006/relationships/audio" Target="../media/media1.mp3"/><Relationship Id="rId16" Type="http://schemas.openxmlformats.org/officeDocument/2006/relationships/image" Target="../media/image18.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jpe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2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9ADD533B-0985-7740-8C69-7734BCAA74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651"/>
          <a:stretch/>
        </p:blipFill>
        <p:spPr>
          <a:xfrm>
            <a:off x="0" y="0"/>
            <a:ext cx="11085449" cy="6858000"/>
          </a:xfrm>
          <a:prstGeom prst="rect">
            <a:avLst/>
          </a:prstGeom>
        </p:spPr>
      </p:pic>
      <p:sp>
        <p:nvSpPr>
          <p:cNvPr id="7" name="Rectangle 6">
            <a:extLst>
              <a:ext uri="{FF2B5EF4-FFF2-40B4-BE49-F238E27FC236}">
                <a16:creationId xmlns:a16="http://schemas.microsoft.com/office/drawing/2014/main" id="{ED2FCFA2-8C9A-4840-89B4-49B1CD0F787D}"/>
              </a:ext>
            </a:extLst>
          </p:cNvPr>
          <p:cNvSpPr/>
          <p:nvPr userDrawn="1"/>
        </p:nvSpPr>
        <p:spPr>
          <a:xfrm>
            <a:off x="929148" y="693174"/>
            <a:ext cx="8377084" cy="5471652"/>
          </a:xfrm>
          <a:prstGeom prst="rect">
            <a:avLst/>
          </a:prstGeom>
          <a:solidFill>
            <a:schemeClr val="bg1"/>
          </a:solidFill>
          <a:ln>
            <a:noFill/>
          </a:ln>
          <a:effectLst>
            <a:outerShdw blurRad="251767" dist="167481" dir="2700000" sx="99339" sy="99339"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8699D141-AC68-704E-AB78-3AC975F371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4547" b="19250"/>
          <a:stretch/>
        </p:blipFill>
        <p:spPr>
          <a:xfrm>
            <a:off x="2180303" y="1167062"/>
            <a:ext cx="6096000" cy="4271211"/>
          </a:xfrm>
          <a:prstGeom prst="rect">
            <a:avLst/>
          </a:prstGeom>
        </p:spPr>
      </p:pic>
      <p:sp>
        <p:nvSpPr>
          <p:cNvPr id="9" name="Rectangle 8">
            <a:extLst>
              <a:ext uri="{FF2B5EF4-FFF2-40B4-BE49-F238E27FC236}">
                <a16:creationId xmlns:a16="http://schemas.microsoft.com/office/drawing/2014/main" id="{615294B3-B647-DD46-B17D-ED338DA2350C}"/>
              </a:ext>
            </a:extLst>
          </p:cNvPr>
          <p:cNvSpPr/>
          <p:nvPr userDrawn="1"/>
        </p:nvSpPr>
        <p:spPr>
          <a:xfrm>
            <a:off x="10456606" y="0"/>
            <a:ext cx="17424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Icon&#10;&#10;Description automatically generated with low confidence">
            <a:extLst>
              <a:ext uri="{FF2B5EF4-FFF2-40B4-BE49-F238E27FC236}">
                <a16:creationId xmlns:a16="http://schemas.microsoft.com/office/drawing/2014/main" id="{7DB21F06-A362-8642-9AD7-AF1D9E5F62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36574" y="5095568"/>
            <a:ext cx="1762432" cy="1762432"/>
          </a:xfrm>
          <a:prstGeom prst="rect">
            <a:avLst/>
          </a:prstGeom>
        </p:spPr>
      </p:pic>
    </p:spTree>
    <p:extLst>
      <p:ext uri="{BB962C8B-B14F-4D97-AF65-F5344CB8AC3E}">
        <p14:creationId xmlns:p14="http://schemas.microsoft.com/office/powerpoint/2010/main" val="4231048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9"/>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3385552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ib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laughing&#10;&#10;Description automatically generated with medium confidence">
            <a:extLst>
              <a:ext uri="{FF2B5EF4-FFF2-40B4-BE49-F238E27FC236}">
                <a16:creationId xmlns:a16="http://schemas.microsoft.com/office/drawing/2014/main" id="{FFD22BFA-1EF5-DA43-B29B-6221C955C75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249381"/>
            <a:ext cx="12192000" cy="5818910"/>
          </a:xfrm>
          <a:prstGeom prst="rect">
            <a:avLst/>
          </a:prstGeom>
        </p:spPr>
      </p:pic>
      <p:sp>
        <p:nvSpPr>
          <p:cNvPr id="5" name="Rectangle 4">
            <a:extLst>
              <a:ext uri="{FF2B5EF4-FFF2-40B4-BE49-F238E27FC236}">
                <a16:creationId xmlns:a16="http://schemas.microsoft.com/office/drawing/2014/main" id="{074BAA74-2A5A-EB4E-A379-D507DF8DB541}"/>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231" y="4411673"/>
            <a:ext cx="2424288" cy="2446327"/>
          </a:xfrm>
          <a:prstGeom prst="rect">
            <a:avLst/>
          </a:prstGeom>
        </p:spPr>
      </p:pic>
      <p:pic>
        <p:nvPicPr>
          <p:cNvPr id="10" name="Picture 9" descr="A black background with a white logo&#10;&#10;Description automatically generated with low confidence">
            <a:extLst>
              <a:ext uri="{FF2B5EF4-FFF2-40B4-BE49-F238E27FC236}">
                <a16:creationId xmlns:a16="http://schemas.microsoft.com/office/drawing/2014/main" id="{41D0A0F1-9E62-5A4E-AB41-E23B5CE865A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8687"/>
          <a:stretch/>
        </p:blipFill>
        <p:spPr>
          <a:xfrm>
            <a:off x="6599190" y="5171996"/>
            <a:ext cx="5445028" cy="1402948"/>
          </a:xfrm>
          <a:prstGeom prst="rect">
            <a:avLst/>
          </a:prstGeom>
        </p:spPr>
      </p:pic>
    </p:spTree>
    <p:extLst>
      <p:ext uri="{BB962C8B-B14F-4D97-AF65-F5344CB8AC3E}">
        <p14:creationId xmlns:p14="http://schemas.microsoft.com/office/powerpoint/2010/main" val="3017214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easu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person, outdoor, person, suit&#10;&#10;Description automatically generated">
            <a:extLst>
              <a:ext uri="{FF2B5EF4-FFF2-40B4-BE49-F238E27FC236}">
                <a16:creationId xmlns:a16="http://schemas.microsoft.com/office/drawing/2014/main" id="{39CEB189-866F-AF49-B0F1-D3D4D30C47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482109" y="0"/>
            <a:ext cx="8422409" cy="6858000"/>
          </a:xfrm>
          <a:prstGeom prst="rect">
            <a:avLst/>
          </a:prstGeom>
        </p:spPr>
      </p:pic>
      <p:pic>
        <p:nvPicPr>
          <p:cNvPr id="10" name="Picture 9" descr="Logo, icon&#10;&#10;Description automatically generated">
            <a:extLst>
              <a:ext uri="{FF2B5EF4-FFF2-40B4-BE49-F238E27FC236}">
                <a16:creationId xmlns:a16="http://schemas.microsoft.com/office/drawing/2014/main" id="{735C72F3-1C82-1D48-9F76-C12C3D21833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04189" y="155416"/>
            <a:ext cx="2424288" cy="2446327"/>
          </a:xfrm>
          <a:prstGeom prst="rect">
            <a:avLst/>
          </a:prstGeom>
        </p:spPr>
      </p:pic>
      <p:sp>
        <p:nvSpPr>
          <p:cNvPr id="11" name="Rectangle 10">
            <a:extLst>
              <a:ext uri="{FF2B5EF4-FFF2-40B4-BE49-F238E27FC236}">
                <a16:creationId xmlns:a16="http://schemas.microsoft.com/office/drawing/2014/main" id="{BEBD7050-A622-484B-87EE-B2A698CBC2DB}"/>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with low confidence">
            <a:extLst>
              <a:ext uri="{FF2B5EF4-FFF2-40B4-BE49-F238E27FC236}">
                <a16:creationId xmlns:a16="http://schemas.microsoft.com/office/drawing/2014/main" id="{61F168B8-A95F-8C47-8BDA-D5F0AE1C4EC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5091" y="3552289"/>
            <a:ext cx="5394036" cy="1709222"/>
          </a:xfrm>
          <a:prstGeom prst="rect">
            <a:avLst/>
          </a:prstGeom>
        </p:spPr>
      </p:pic>
    </p:spTree>
    <p:extLst>
      <p:ext uri="{BB962C8B-B14F-4D97-AF65-F5344CB8AC3E}">
        <p14:creationId xmlns:p14="http://schemas.microsoft.com/office/powerpoint/2010/main" val="1832581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stimon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1"/>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1529120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A080F-9091-EB47-94AA-E774A4C9287C}"/>
              </a:ext>
            </a:extLst>
          </p:cNvPr>
          <p:cNvSpPr>
            <a:spLocks noGrp="1"/>
          </p:cNvSpPr>
          <p:nvPr>
            <p:ph type="title"/>
          </p:nvPr>
        </p:nvSpPr>
        <p:spPr>
          <a:xfrm>
            <a:off x="1316182" y="365125"/>
            <a:ext cx="10037618" cy="1325563"/>
          </a:xfrm>
        </p:spPr>
        <p:txBody>
          <a:body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D85D2627-B32C-AA41-B7A5-2F3465FDEFAD}"/>
              </a:ext>
            </a:extLst>
          </p:cNvPr>
          <p:cNvSpPr>
            <a:spLocks noGrp="1"/>
          </p:cNvSpPr>
          <p:nvPr>
            <p:ph idx="1"/>
          </p:nvPr>
        </p:nvSpPr>
        <p:spPr>
          <a:xfrm>
            <a:off x="1316182" y="1825625"/>
            <a:ext cx="10037618" cy="435133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ectangle 6">
            <a:extLst>
              <a:ext uri="{FF2B5EF4-FFF2-40B4-BE49-F238E27FC236}">
                <a16:creationId xmlns:a16="http://schemas.microsoft.com/office/drawing/2014/main" id="{CFE7534E-3C83-0B4D-8F0C-AB8AF22EEA54}"/>
              </a:ext>
            </a:extLst>
          </p:cNvPr>
          <p:cNvSpPr/>
          <p:nvPr userDrawn="1"/>
        </p:nvSpPr>
        <p:spPr>
          <a:xfrm>
            <a:off x="-1" y="0"/>
            <a:ext cx="108065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9462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ble Verse or Quote">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89449"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spTree>
    <p:extLst>
      <p:ext uri="{BB962C8B-B14F-4D97-AF65-F5344CB8AC3E}">
        <p14:creationId xmlns:p14="http://schemas.microsoft.com/office/powerpoint/2010/main" val="1088888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ble Verse or Quote Opt 2">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pic>
        <p:nvPicPr>
          <p:cNvPr id="3" name="Picture 2" descr="Icon&#10;&#10;Description automatically generated">
            <a:extLst>
              <a:ext uri="{FF2B5EF4-FFF2-40B4-BE49-F238E27FC236}">
                <a16:creationId xmlns:a16="http://schemas.microsoft.com/office/drawing/2014/main" id="{66D86DCD-A1BF-A741-9F8F-A2C21DBD24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3973" y="247650"/>
            <a:ext cx="1358900" cy="1282700"/>
          </a:xfrm>
          <a:prstGeom prst="rect">
            <a:avLst/>
          </a:prstGeom>
        </p:spPr>
      </p:pic>
    </p:spTree>
    <p:extLst>
      <p:ext uri="{BB962C8B-B14F-4D97-AF65-F5344CB8AC3E}">
        <p14:creationId xmlns:p14="http://schemas.microsoft.com/office/powerpoint/2010/main" val="2863104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280FA5-E09D-7941-8991-5672DC104F05}"/>
              </a:ext>
            </a:extLst>
          </p:cNvPr>
          <p:cNvSpPr/>
          <p:nvPr userDrawn="1"/>
        </p:nvSpPr>
        <p:spPr>
          <a:xfrm>
            <a:off x="6254043"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9598"/>
            <a:ext cx="1272289" cy="1283855"/>
          </a:xfrm>
          <a:prstGeom prst="rect">
            <a:avLst/>
          </a:prstGeom>
        </p:spPr>
      </p:pic>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6774302" y="2154901"/>
            <a:ext cx="4897438" cy="386720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6774301" y="740672"/>
            <a:ext cx="4897437" cy="1325563"/>
          </a:xfrm>
        </p:spPr>
        <p:txBody>
          <a:bodyPr/>
          <a:lstStyle/>
          <a:p>
            <a:r>
              <a:rPr lang="en-GB"/>
              <a:t>Click to edit Master title style</a:t>
            </a:r>
            <a:endParaRPr lang="en-US" dirty="0"/>
          </a:p>
        </p:txBody>
      </p:sp>
      <p:pic>
        <p:nvPicPr>
          <p:cNvPr id="8" name="Picture 7" descr="Text&#10;&#10;Description automatically generated">
            <a:extLst>
              <a:ext uri="{FF2B5EF4-FFF2-40B4-BE49-F238E27FC236}">
                <a16:creationId xmlns:a16="http://schemas.microsoft.com/office/drawing/2014/main" id="{C7D0BCF5-28D8-6042-A0D0-842AE389273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
        <p:nvSpPr>
          <p:cNvPr id="9" name="Rectangle 8">
            <a:extLst>
              <a:ext uri="{FF2B5EF4-FFF2-40B4-BE49-F238E27FC236}">
                <a16:creationId xmlns:a16="http://schemas.microsoft.com/office/drawing/2014/main" id="{844E8C13-CA01-3F49-8653-E451BC56E387}"/>
              </a:ext>
            </a:extLst>
          </p:cNvPr>
          <p:cNvSpPr/>
          <p:nvPr userDrawn="1"/>
        </p:nvSpPr>
        <p:spPr>
          <a:xfrm>
            <a:off x="1358927" y="-95219"/>
            <a:ext cx="4286252" cy="69701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2">
            <a:extLst>
              <a:ext uri="{FF2B5EF4-FFF2-40B4-BE49-F238E27FC236}">
                <a16:creationId xmlns:a16="http://schemas.microsoft.com/office/drawing/2014/main" id="{43053FE3-37B0-DB45-8EE3-A1EED32C85B0}"/>
              </a:ext>
            </a:extLst>
          </p:cNvPr>
          <p:cNvSpPr>
            <a:spLocks noGrp="1"/>
          </p:cNvSpPr>
          <p:nvPr>
            <p:ph type="pic" sz="quarter" idx="12"/>
          </p:nvPr>
        </p:nvSpPr>
        <p:spPr>
          <a:xfrm>
            <a:off x="1358927" y="740673"/>
            <a:ext cx="4286250" cy="5126088"/>
          </a:xfrm>
        </p:spPr>
        <p:txBody>
          <a:bodyPr/>
          <a:lstStyle/>
          <a:p>
            <a:r>
              <a:rPr lang="en-GB"/>
              <a:t>Click icon to add picture</a:t>
            </a:r>
            <a:endParaRPr lang="en-US" dirty="0"/>
          </a:p>
        </p:txBody>
      </p:sp>
    </p:spTree>
    <p:extLst>
      <p:ext uri="{BB962C8B-B14F-4D97-AF65-F5344CB8AC3E}">
        <p14:creationId xmlns:p14="http://schemas.microsoft.com/office/powerpoint/2010/main" val="1013556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6D0390-E931-C147-9471-BDDFC7CCC1FB}"/>
              </a:ext>
            </a:extLst>
          </p:cNvPr>
          <p:cNvSpPr/>
          <p:nvPr userDrawn="1"/>
        </p:nvSpPr>
        <p:spPr>
          <a:xfrm>
            <a:off x="5937955" y="740672"/>
            <a:ext cx="6254045" cy="5126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3280FA5-E09D-7941-8991-5672DC104F05}"/>
              </a:ext>
            </a:extLst>
          </p:cNvPr>
          <p:cNvSpPr/>
          <p:nvPr userDrawn="1"/>
        </p:nvSpPr>
        <p:spPr>
          <a:xfrm>
            <a:off x="0"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08287D7A-1FCE-B640-A9E9-3DFDD676C9CB}"/>
              </a:ext>
            </a:extLst>
          </p:cNvPr>
          <p:cNvSpPr>
            <a:spLocks noGrp="1"/>
          </p:cNvSpPr>
          <p:nvPr>
            <p:ph type="pic" sz="quarter" idx="10"/>
          </p:nvPr>
        </p:nvSpPr>
        <p:spPr>
          <a:xfrm>
            <a:off x="6799223" y="740672"/>
            <a:ext cx="4286250" cy="5126088"/>
          </a:xfrm>
        </p:spPr>
        <p:txBody>
          <a:bodyPr/>
          <a:lstStyle/>
          <a:p>
            <a:r>
              <a:rPr lang="en-GB"/>
              <a:t>Click icon to add picture</a:t>
            </a:r>
            <a:endParaRPr lang="en-US" dirty="0"/>
          </a:p>
        </p:txBody>
      </p:sp>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747739" y="2154901"/>
            <a:ext cx="4897438" cy="371185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747738" y="740672"/>
            <a:ext cx="4897437" cy="1325563"/>
          </a:xfrm>
        </p:spPr>
        <p:txBody>
          <a:bodyPr/>
          <a:lstStyle/>
          <a:p>
            <a:r>
              <a:rPr lang="en-GB"/>
              <a:t>Click to edit Master title style</a:t>
            </a:r>
            <a:endParaRPr lang="en-US" dirty="0"/>
          </a:p>
        </p:txBody>
      </p:sp>
    </p:spTree>
    <p:extLst>
      <p:ext uri="{BB962C8B-B14F-4D97-AF65-F5344CB8AC3E}">
        <p14:creationId xmlns:p14="http://schemas.microsoft.com/office/powerpoint/2010/main" val="1919334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EE22CF92-08AB-4A4C-AAB9-F710DF951406}"/>
              </a:ext>
            </a:extLst>
          </p:cNvPr>
          <p:cNvSpPr>
            <a:spLocks noGrp="1"/>
          </p:cNvSpPr>
          <p:nvPr>
            <p:ph type="media" sz="quarter" idx="10"/>
          </p:nvPr>
        </p:nvSpPr>
        <p:spPr>
          <a:xfrm>
            <a:off x="902873" y="586203"/>
            <a:ext cx="10386253" cy="5437187"/>
          </a:xfrm>
        </p:spPr>
        <p:txBody>
          <a:bodyPr/>
          <a:lstStyle/>
          <a:p>
            <a:endParaRPr lang="en-US"/>
          </a:p>
        </p:txBody>
      </p:sp>
    </p:spTree>
    <p:extLst>
      <p:ext uri="{BB962C8B-B14F-4D97-AF65-F5344CB8AC3E}">
        <p14:creationId xmlns:p14="http://schemas.microsoft.com/office/powerpoint/2010/main" val="1296659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720847-DE42-3443-9E31-D8FD211537B8}"/>
              </a:ext>
            </a:extLst>
          </p:cNvPr>
          <p:cNvSpPr/>
          <p:nvPr userDrawn="1"/>
        </p:nvSpPr>
        <p:spPr>
          <a:xfrm>
            <a:off x="-51506" y="0"/>
            <a:ext cx="12282311" cy="28527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E9EDE8-48DC-644E-886E-2EC47BF9F943}"/>
              </a:ext>
            </a:extLst>
          </p:cNvPr>
          <p:cNvSpPr/>
          <p:nvPr userDrawn="1"/>
        </p:nvSpPr>
        <p:spPr>
          <a:xfrm>
            <a:off x="1556456" y="1693333"/>
            <a:ext cx="9066388" cy="4396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BB9D7A-5C74-B945-9232-E23ECD765B4E}"/>
              </a:ext>
            </a:extLst>
          </p:cNvPr>
          <p:cNvSpPr>
            <a:spLocks noGrp="1"/>
          </p:cNvSpPr>
          <p:nvPr>
            <p:ph type="title"/>
          </p:nvPr>
        </p:nvSpPr>
        <p:spPr>
          <a:xfrm>
            <a:off x="1579033" y="1709738"/>
            <a:ext cx="9021234" cy="2852737"/>
          </a:xfrm>
        </p:spPr>
        <p:txBody>
          <a:bodyPr anchor="ctr"/>
          <a:lstStyle>
            <a:lvl1pPr algn="ctr">
              <a:defRPr sz="6000"/>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BCC439B2-7047-484A-B0B6-4F58EEC08648}"/>
              </a:ext>
            </a:extLst>
          </p:cNvPr>
          <p:cNvSpPr>
            <a:spLocks noGrp="1"/>
          </p:cNvSpPr>
          <p:nvPr>
            <p:ph type="body" idx="1"/>
          </p:nvPr>
        </p:nvSpPr>
        <p:spPr>
          <a:xfrm>
            <a:off x="1556456" y="4589463"/>
            <a:ext cx="906638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738317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5C17EFE4-F168-D243-8DB2-D96DC9E5F9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542" y="-5885583"/>
            <a:ext cx="12231084" cy="7566746"/>
          </a:xfrm>
          <a:prstGeom prst="rect">
            <a:avLst/>
          </a:prstGeom>
        </p:spPr>
      </p:pic>
      <p:sp>
        <p:nvSpPr>
          <p:cNvPr id="2" name="Title 1">
            <a:extLst>
              <a:ext uri="{FF2B5EF4-FFF2-40B4-BE49-F238E27FC236}">
                <a16:creationId xmlns:a16="http://schemas.microsoft.com/office/drawing/2014/main" id="{59683A45-8D67-6A44-B070-6A24AE07552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42999C-408D-CB49-A016-A196D51A9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215FA6-6956-7D40-B6AE-B6E66B01FF8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821C072-2EA7-D34E-A472-1B5EE3051F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5FF34FA-DFB8-1D4B-B994-541562ACD12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57118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0517410-0164-CB44-9678-7FD76351285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10A488-183A-F44A-8F86-6971DEC00585}"/>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096156AE-F7A6-324B-9486-AFCF417486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EFBCB84-A209-BB42-8265-068BA44A4F8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98800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140DF3A-9752-354F-9765-82DE7EEE9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Rectangle 7">
            <a:extLst>
              <a:ext uri="{FF2B5EF4-FFF2-40B4-BE49-F238E27FC236}">
                <a16:creationId xmlns:a16="http://schemas.microsoft.com/office/drawing/2014/main" id="{D0A7A854-05A7-2247-9CE8-3B2AAA41793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25DEF74D-2639-534C-9B96-3638B7AA6464}"/>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10" name="Text Placeholder 3">
            <a:extLst>
              <a:ext uri="{FF2B5EF4-FFF2-40B4-BE49-F238E27FC236}">
                <a16:creationId xmlns:a16="http://schemas.microsoft.com/office/drawing/2014/main" id="{0BD79E1E-A607-9B45-8D0E-6BDC11D06670}"/>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81175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33466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8BC345-1ADC-3942-AF2D-ED332C16F210}"/>
              </a:ext>
            </a:extLst>
          </p:cNvPr>
          <p:cNvSpPr>
            <a:spLocks noGrp="1"/>
          </p:cNvSpPr>
          <p:nvPr>
            <p:ph type="body" sz="quarter" idx="10" hasCustomPrompt="1"/>
          </p:nvPr>
        </p:nvSpPr>
        <p:spPr>
          <a:xfrm>
            <a:off x="2289969" y="1547018"/>
            <a:ext cx="7612062" cy="3763963"/>
          </a:xfrm>
          <a:solidFill>
            <a:schemeClr val="bg1"/>
          </a:solidFill>
        </p:spPr>
        <p:txBody>
          <a:bodyPr/>
          <a:lstStyle>
            <a:lvl1pPr marL="0" indent="0">
              <a:buNone/>
              <a:defRPr/>
            </a:lvl1pPr>
          </a:lstStyle>
          <a:p>
            <a:pPr lvl="0"/>
            <a:r>
              <a:rPr lang="en-GB" dirty="0"/>
              <a:t>Insert text here</a:t>
            </a:r>
            <a:endParaRPr lang="en-US" dirty="0"/>
          </a:p>
        </p:txBody>
      </p:sp>
    </p:spTree>
    <p:extLst>
      <p:ext uri="{BB962C8B-B14F-4D97-AF65-F5344CB8AC3E}">
        <p14:creationId xmlns:p14="http://schemas.microsoft.com/office/powerpoint/2010/main" val="1023506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6" name="Picture 5" descr="WKrause We Exist for Those Who Are Not Here Yet WIP v3 1.2.jpg">
            <a:extLst>
              <a:ext uri="{FF2B5EF4-FFF2-40B4-BE49-F238E27FC236}">
                <a16:creationId xmlns:a16="http://schemas.microsoft.com/office/drawing/2014/main" id="{6D05FE7E-D830-AB45-B781-39528D3616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37322"/>
            <a:ext cx="12192000" cy="6420678"/>
          </a:xfrm>
          <a:prstGeom prst="rect">
            <a:avLst/>
          </a:prstGeom>
        </p:spPr>
      </p:pic>
      <p:pic>
        <p:nvPicPr>
          <p:cNvPr id="3" name="Picture 2" descr="Icon&#10;&#10;Description automatically generated">
            <a:extLst>
              <a:ext uri="{FF2B5EF4-FFF2-40B4-BE49-F238E27FC236}">
                <a16:creationId xmlns:a16="http://schemas.microsoft.com/office/drawing/2014/main" id="{308A57F5-EA3C-B742-945D-79B33EEA8A62}"/>
              </a:ext>
            </a:extLst>
          </p:cNvPr>
          <p:cNvPicPr>
            <a:picLocks noChangeAspect="1"/>
          </p:cNvPicPr>
          <p:nvPr userDrawn="1"/>
        </p:nvPicPr>
        <p:blipFill>
          <a:blip r:embed="rId3"/>
          <a:stretch>
            <a:fillRect/>
          </a:stretch>
        </p:blipFill>
        <p:spPr>
          <a:xfrm>
            <a:off x="0" y="2494721"/>
            <a:ext cx="12192000" cy="2217529"/>
          </a:xfrm>
          <a:prstGeom prst="rect">
            <a:avLst/>
          </a:prstGeom>
        </p:spPr>
      </p:pic>
      <p:sp>
        <p:nvSpPr>
          <p:cNvPr id="7" name="Text Placeholder 2">
            <a:extLst>
              <a:ext uri="{FF2B5EF4-FFF2-40B4-BE49-F238E27FC236}">
                <a16:creationId xmlns:a16="http://schemas.microsoft.com/office/drawing/2014/main" id="{BA5BEBB9-CF8B-6241-BDA2-97B988BD2533}"/>
              </a:ext>
            </a:extLst>
          </p:cNvPr>
          <p:cNvSpPr txBox="1">
            <a:spLocks/>
          </p:cNvSpPr>
          <p:nvPr userDrawn="1"/>
        </p:nvSpPr>
        <p:spPr>
          <a:xfrm>
            <a:off x="1393371" y="2657747"/>
            <a:ext cx="9405258" cy="19861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A disciple is someone who in every way is becoming more like Jesus Christ.</a:t>
            </a:r>
          </a:p>
          <a:p>
            <a:pPr marL="0" indent="0" algn="ctr">
              <a:lnSpc>
                <a:spcPct val="100000"/>
              </a:lnSpc>
              <a:buNone/>
            </a:pPr>
            <a:r>
              <a:rPr lang="en-AU" sz="3600" b="1" i="1" dirty="0">
                <a:latin typeface="Open Sans Light" panose="020B0306030504020204" pitchFamily="34" charset="0"/>
                <a:ea typeface="Open Sans Light" panose="020B0306030504020204" pitchFamily="34" charset="0"/>
                <a:cs typeface="Open Sans Light" panose="020B0306030504020204" pitchFamily="34" charset="0"/>
              </a:rPr>
              <a:t>How did Jesus faithfully manage His TREASURE?</a:t>
            </a:r>
          </a:p>
        </p:txBody>
      </p:sp>
      <p:sp>
        <p:nvSpPr>
          <p:cNvPr id="8" name="Rectangle 7">
            <a:extLst>
              <a:ext uri="{FF2B5EF4-FFF2-40B4-BE49-F238E27FC236}">
                <a16:creationId xmlns:a16="http://schemas.microsoft.com/office/drawing/2014/main" id="{C3A3C5B0-A225-7E41-89B3-A6B9FE61FA20}"/>
              </a:ext>
            </a:extLst>
          </p:cNvPr>
          <p:cNvSpPr/>
          <p:nvPr userDrawn="1"/>
        </p:nvSpPr>
        <p:spPr>
          <a:xfrm>
            <a:off x="0" y="0"/>
            <a:ext cx="12192000" cy="437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4494D5D0-F429-7744-8AAD-561DA9FA03A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43293"/>
            <a:ext cx="4054583" cy="523907"/>
          </a:xfrm>
          <a:prstGeom prst="rect">
            <a:avLst/>
          </a:prstGeom>
        </p:spPr>
      </p:pic>
    </p:spTree>
    <p:extLst>
      <p:ext uri="{BB962C8B-B14F-4D97-AF65-F5344CB8AC3E}">
        <p14:creationId xmlns:p14="http://schemas.microsoft.com/office/powerpoint/2010/main" val="3377917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8 T's Overview with Audio">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pic>
        <p:nvPicPr>
          <p:cNvPr id="2" name="8 T's Jingle - Anna Beaden &amp; Kemy Ogendi.mp3" descr="8 T's Jingle - Anna Beaden &amp; Kemy Ogendi.mp3">
            <a:hlinkClick r:id="" action="ppaction://media"/>
            <a:extLst>
              <a:ext uri="{FF2B5EF4-FFF2-40B4-BE49-F238E27FC236}">
                <a16:creationId xmlns:a16="http://schemas.microsoft.com/office/drawing/2014/main" id="{16F199C7-5DBE-6249-92D1-EE465EFF091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pic>
        <p:nvPicPr>
          <p:cNvPr id="4" name="8 T's Jingle - Anna Beaden &amp; Kemy Ogendi.mp3" descr="8 T's Jingle - Anna Beaden &amp; Kemy Ogendi.mp3">
            <a:hlinkClick r:id="" action="ppaction://media"/>
            <a:extLst>
              <a:ext uri="{FF2B5EF4-FFF2-40B4-BE49-F238E27FC236}">
                <a16:creationId xmlns:a16="http://schemas.microsoft.com/office/drawing/2014/main" id="{FECAF695-1700-BE44-8B5A-ED4EBEC9A12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sp>
        <p:nvSpPr>
          <p:cNvPr id="31" name="TextBox 30">
            <a:extLst>
              <a:ext uri="{FF2B5EF4-FFF2-40B4-BE49-F238E27FC236}">
                <a16:creationId xmlns:a16="http://schemas.microsoft.com/office/drawing/2014/main" id="{D6F8F8C9-D82D-4F4D-8CF9-E687C95AB12A}"/>
              </a:ext>
            </a:extLst>
          </p:cNvPr>
          <p:cNvSpPr txBox="1"/>
          <p:nvPr userDrawn="1"/>
        </p:nvSpPr>
        <p:spPr>
          <a:xfrm>
            <a:off x="859316" y="6158429"/>
            <a:ext cx="5236684" cy="307777"/>
          </a:xfrm>
          <a:prstGeom prst="rect">
            <a:avLst/>
          </a:prstGeom>
          <a:noFill/>
        </p:spPr>
        <p:txBody>
          <a:bodyPr wrap="square" rtlCol="0">
            <a:spAutoFit/>
          </a:bodyPr>
          <a:lstStyle/>
          <a:p>
            <a:r>
              <a:rPr lang="en-US" sz="1400" i="1" dirty="0">
                <a:latin typeface="Avenir Book" panose="02000503020000020003" pitchFamily="2" charset="0"/>
              </a:rPr>
              <a:t>Music: Anna </a:t>
            </a:r>
            <a:r>
              <a:rPr lang="en-US" sz="1400" i="1" dirty="0" err="1">
                <a:latin typeface="Avenir Book" panose="02000503020000020003" pitchFamily="2" charset="0"/>
              </a:rPr>
              <a:t>Beaden</a:t>
            </a:r>
            <a:r>
              <a:rPr lang="en-US" sz="1400" i="1" dirty="0">
                <a:latin typeface="Avenir Book" panose="02000503020000020003" pitchFamily="2" charset="0"/>
              </a:rPr>
              <a:t> &amp; </a:t>
            </a:r>
            <a:r>
              <a:rPr lang="en-US" sz="1400" i="1" dirty="0" err="1">
                <a:latin typeface="Avenir Book" panose="02000503020000020003" pitchFamily="2" charset="0"/>
              </a:rPr>
              <a:t>Kemy</a:t>
            </a:r>
            <a:r>
              <a:rPr lang="en-US" sz="1400" i="1" dirty="0">
                <a:latin typeface="Avenir Book" panose="02000503020000020003" pitchFamily="2" charset="0"/>
              </a:rPr>
              <a:t> </a:t>
            </a:r>
            <a:r>
              <a:rPr lang="en-US" sz="1400" i="1" dirty="0" err="1">
                <a:latin typeface="Avenir Book" panose="02000503020000020003" pitchFamily="2" charset="0"/>
              </a:rPr>
              <a:t>Ogendi</a:t>
            </a:r>
            <a:endParaRPr lang="en-US" sz="1400" i="1" dirty="0">
              <a:latin typeface="Avenir Book" panose="02000503020000020003" pitchFamily="2" charset="0"/>
            </a:endParaRPr>
          </a:p>
        </p:txBody>
      </p:sp>
    </p:spTree>
    <p:extLst>
      <p:ext uri="{BB962C8B-B14F-4D97-AF65-F5344CB8AC3E}">
        <p14:creationId xmlns:p14="http://schemas.microsoft.com/office/powerpoint/2010/main" val="126449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par>
                                <p:cTn id="7" presetID="1" presetClass="entr" presetSubtype="0" fill="hold" nodeType="withEffect">
                                  <p:stCondLst>
                                    <p:cond delay="100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150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250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400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450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nodeType="withEffect">
                                  <p:stCondLst>
                                    <p:cond delay="550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nodeType="withEffect">
                                  <p:stCondLst>
                                    <p:cond delay="850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1050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3" fill="hold" display="0">
                  <p:stCondLst>
                    <p:cond delay="indefinite"/>
                  </p:stCondLst>
                  <p:endCondLst>
                    <p:cond evt="onStopAudio" delay="0">
                      <p:tgtEl>
                        <p:sldTgt/>
                      </p:tgtEl>
                    </p:cond>
                  </p:endCondLst>
                </p:cTn>
                <p:tgtEl>
                  <p:spTgt spid="2"/>
                </p:tgtEl>
              </p:cMediaNode>
            </p:audio>
            <p:audio>
              <p:cMediaNode vol="80000" showWhenStopped="0">
                <p:cTn id="24" fill="hold" display="0">
                  <p:stCondLst>
                    <p:cond delay="indefinite"/>
                  </p:stCondLst>
                  <p:endCondLst>
                    <p:cond evt="onStopAudio" delay="0">
                      <p:tgtEl>
                        <p:sldTgt/>
                      </p:tgtEl>
                    </p:cond>
                    <p:cond evt="onNext" delay="0">
                      <p:tgtEl>
                        <p:sldTgt/>
                      </p:tgtEl>
                    </p:cond>
                  </p:endCondLst>
                </p:cTn>
                <p:tgtEl>
                  <p:spTgt spid="4"/>
                </p:tgtEl>
              </p:cMediaNode>
            </p:audi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 T's Images &amp; Headings">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34472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00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150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250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400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450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nodeType="withEffect">
                                  <p:stCondLst>
                                    <p:cond delay="550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850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1050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 T's Images Only">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2138615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u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person, outdoor, cellphone, phone&#10;&#10;Description automatically generated">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2A116FB4-678E-794E-BEAA-50697B19F82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5343"/>
          <a:stretch/>
        </p:blipFill>
        <p:spPr>
          <a:xfrm>
            <a:off x="743336" y="3610021"/>
            <a:ext cx="5445028" cy="1460652"/>
          </a:xfrm>
          <a:prstGeom prst="rect">
            <a:avLst/>
          </a:prstGeom>
        </p:spPr>
      </p:pic>
    </p:spTree>
    <p:extLst>
      <p:ext uri="{BB962C8B-B14F-4D97-AF65-F5344CB8AC3E}">
        <p14:creationId xmlns:p14="http://schemas.microsoft.com/office/powerpoint/2010/main" val="156731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m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154551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lent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5" cstate="screen">
            <a:extLst>
              <a:ext uri="{28A0092B-C50C-407E-A947-70E740481C1C}">
                <a14:useLocalDpi xmlns:a14="http://schemas.microsoft.com/office/drawing/2010/main"/>
              </a:ext>
            </a:extLst>
          </a:blip>
          <a:srcRect t="7672" b="7672"/>
          <a:stretch/>
        </p:blipFill>
        <p:spPr>
          <a:xfrm>
            <a:off x="743336" y="3755300"/>
            <a:ext cx="5445028" cy="1460652"/>
          </a:xfrm>
          <a:prstGeom prst="rect">
            <a:avLst/>
          </a:prstGeom>
        </p:spPr>
      </p:pic>
    </p:spTree>
    <p:extLst>
      <p:ext uri="{BB962C8B-B14F-4D97-AF65-F5344CB8AC3E}">
        <p14:creationId xmlns:p14="http://schemas.microsoft.com/office/powerpoint/2010/main" val="2822580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rritor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0"/>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99143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1A4F3E-34B1-FF46-8E0A-A56FB688C3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08B8536-F253-4347-99E4-6DF02B2DFC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descr="Text&#10;&#10;Description automatically generated">
            <a:extLst>
              <a:ext uri="{FF2B5EF4-FFF2-40B4-BE49-F238E27FC236}">
                <a16:creationId xmlns:a16="http://schemas.microsoft.com/office/drawing/2014/main" id="{94FAE065-3487-0C4E-880E-534A1FF9463D}"/>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Tree>
    <p:extLst>
      <p:ext uri="{BB962C8B-B14F-4D97-AF65-F5344CB8AC3E}">
        <p14:creationId xmlns:p14="http://schemas.microsoft.com/office/powerpoint/2010/main" val="937133208"/>
      </p:ext>
    </p:extLst>
  </p:cSld>
  <p:clrMap bg1="lt1" tx1="dk1" bg2="lt2" tx2="dk2" accent1="accent1" accent2="accent2" accent3="accent3" accent4="accent4" accent5="accent5" accent6="accent6" hlink="hlink" folHlink="folHlink"/>
  <p:sldLayoutIdLst>
    <p:sldLayoutId id="2147483684" r:id="rId1"/>
    <p:sldLayoutId id="2147483651" r:id="rId2"/>
    <p:sldLayoutId id="2147483678" r:id="rId3"/>
    <p:sldLayoutId id="2147483680" r:id="rId4"/>
    <p:sldLayoutId id="2147483679" r:id="rId5"/>
    <p:sldLayoutId id="2147483661" r:id="rId6"/>
    <p:sldLayoutId id="2147483671" r:id="rId7"/>
    <p:sldLayoutId id="2147483672" r:id="rId8"/>
    <p:sldLayoutId id="2147483674" r:id="rId9"/>
    <p:sldLayoutId id="2147483673" r:id="rId10"/>
    <p:sldLayoutId id="2147483669" r:id="rId11"/>
    <p:sldLayoutId id="2147483670" r:id="rId12"/>
    <p:sldLayoutId id="2147483662" r:id="rId13"/>
    <p:sldLayoutId id="2147483650" r:id="rId14"/>
    <p:sldLayoutId id="2147483652" r:id="rId15"/>
    <p:sldLayoutId id="2147483660" r:id="rId16"/>
    <p:sldLayoutId id="2147483654" r:id="rId17"/>
    <p:sldLayoutId id="2147483668" r:id="rId18"/>
    <p:sldLayoutId id="2147483676" r:id="rId19"/>
    <p:sldLayoutId id="2147483653" r:id="rId20"/>
    <p:sldLayoutId id="2147483656" r:id="rId21"/>
    <p:sldLayoutId id="2147483657" r:id="rId22"/>
    <p:sldLayoutId id="2147483682" r:id="rId23"/>
    <p:sldLayoutId id="2147483683" r:id="rId24"/>
    <p:sldLayoutId id="2147483681" r:id="rId25"/>
  </p:sldLayoutIdLst>
  <p:txStyles>
    <p:titleStyle>
      <a:lvl1pPr algn="l" defTabSz="914400" rtl="0" eaLnBrk="1" latinLnBrk="0" hangingPunct="1">
        <a:lnSpc>
          <a:spcPct val="90000"/>
        </a:lnSpc>
        <a:spcBef>
          <a:spcPct val="0"/>
        </a:spcBef>
        <a:buNone/>
        <a:defRPr sz="4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youtu.be/4VKmsIUhseA" TargetMode="Externa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hyperlink" Target="https://disciple.org.au/resources/god-first-tithe-video-series/" TargetMode="Externa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youtube.com/watch?v=3ZiEkvtItuI" TargetMode="Externa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30C1-AA62-5745-B0BA-7622852BC5F8}"/>
              </a:ext>
            </a:extLst>
          </p:cNvPr>
          <p:cNvSpPr>
            <a:spLocks noGrp="1"/>
          </p:cNvSpPr>
          <p:nvPr>
            <p:ph type="title"/>
          </p:nvPr>
        </p:nvSpPr>
        <p:spPr>
          <a:xfrm>
            <a:off x="1579033" y="1709738"/>
            <a:ext cx="9021234" cy="1207633"/>
          </a:xfrm>
        </p:spPr>
        <p:txBody>
          <a:bodyPr>
            <a:normAutofit/>
          </a:bodyPr>
          <a:lstStyle/>
          <a:p>
            <a:r>
              <a:rPr lang="en-US" sz="2400" b="1" dirty="0"/>
              <a:t>The 8 T’s of Grateful Living</a:t>
            </a:r>
            <a:br>
              <a:rPr lang="en-US" sz="2400" b="1" dirty="0"/>
            </a:br>
            <a:r>
              <a:rPr lang="en-US" sz="2400" dirty="0"/>
              <a:t>POWERPOINT SLIDES INSTRUCTIONS</a:t>
            </a:r>
            <a:br>
              <a:rPr lang="en-US" sz="2400" b="1" dirty="0"/>
            </a:br>
            <a:r>
              <a:rPr lang="en-US" sz="1400" dirty="0">
                <a:solidFill>
                  <a:srgbClr val="00B050"/>
                </a:solidFill>
              </a:rPr>
              <a:t>(Delete this slide before presenting! </a:t>
            </a:r>
            <a:r>
              <a:rPr lang="en-US" sz="1400" dirty="0">
                <a:solidFill>
                  <a:srgbClr val="00B050"/>
                </a:solidFill>
                <a:sym typeface="Wingdings" pitchFamily="2" charset="2"/>
              </a:rPr>
              <a:t>)</a:t>
            </a:r>
            <a:endParaRPr lang="en-US" sz="1400" b="1" dirty="0"/>
          </a:p>
        </p:txBody>
      </p:sp>
      <p:sp>
        <p:nvSpPr>
          <p:cNvPr id="3" name="Text Placeholder 2">
            <a:extLst>
              <a:ext uri="{FF2B5EF4-FFF2-40B4-BE49-F238E27FC236}">
                <a16:creationId xmlns:a16="http://schemas.microsoft.com/office/drawing/2014/main" id="{37365BB3-BF32-5047-A8A3-7CD28DF6287B}"/>
              </a:ext>
            </a:extLst>
          </p:cNvPr>
          <p:cNvSpPr>
            <a:spLocks noGrp="1"/>
          </p:cNvSpPr>
          <p:nvPr>
            <p:ph type="body" idx="1"/>
          </p:nvPr>
        </p:nvSpPr>
        <p:spPr>
          <a:xfrm>
            <a:off x="2100942" y="2917370"/>
            <a:ext cx="7761515" cy="2590801"/>
          </a:xfrm>
        </p:spPr>
        <p:txBody>
          <a:bodyPr>
            <a:normAutofit fontScale="25000" lnSpcReduction="20000"/>
          </a:bodyPr>
          <a:lstStyle/>
          <a:p>
            <a:pPr algn="l">
              <a:lnSpc>
                <a:spcPct val="120000"/>
              </a:lnSpc>
              <a:spcBef>
                <a:spcPts val="0"/>
              </a:spcBef>
            </a:pPr>
            <a:r>
              <a:rPr lang="en-US" sz="7200" dirty="0"/>
              <a:t>These slides are simply a helpful guide to get you started on the </a:t>
            </a:r>
            <a:r>
              <a:rPr lang="en-US" sz="7200" i="1" dirty="0"/>
              <a:t>8 T’s of Grateful Living </a:t>
            </a:r>
            <a:r>
              <a:rPr lang="en-US" sz="7200" dirty="0"/>
              <a:t>theme. You can add, delete or edit them to suit your personal message.</a:t>
            </a:r>
          </a:p>
          <a:p>
            <a:pPr algn="l">
              <a:lnSpc>
                <a:spcPct val="120000"/>
              </a:lnSpc>
              <a:spcBef>
                <a:spcPts val="0"/>
              </a:spcBef>
            </a:pPr>
            <a:endParaRPr lang="en-US" sz="7200" dirty="0"/>
          </a:p>
          <a:p>
            <a:pPr algn="l">
              <a:lnSpc>
                <a:spcPct val="120000"/>
              </a:lnSpc>
              <a:spcBef>
                <a:spcPts val="0"/>
              </a:spcBef>
            </a:pPr>
            <a:r>
              <a:rPr lang="en-US" sz="7200" dirty="0"/>
              <a:t>To insert a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New Slide</a:t>
            </a:r>
            <a:r>
              <a:rPr lang="en-US" sz="7200" dirty="0"/>
              <a:t>. Select </a:t>
            </a:r>
            <a:r>
              <a:rPr lang="en-US" sz="7200" b="1" dirty="0"/>
              <a:t>New Slide </a:t>
            </a:r>
            <a:r>
              <a:rPr lang="en-US" sz="7200" dirty="0"/>
              <a:t>or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Layout</a:t>
            </a:r>
            <a:r>
              <a:rPr lang="en-US" sz="7200" dirty="0"/>
              <a:t> and select from the</a:t>
            </a:r>
            <a:r>
              <a:rPr lang="en-US" sz="7200" dirty="0">
                <a:solidFill>
                  <a:srgbClr val="FF0000"/>
                </a:solidFill>
              </a:rPr>
              <a:t> </a:t>
            </a:r>
            <a:r>
              <a:rPr lang="en-US" sz="7200" dirty="0">
                <a:solidFill>
                  <a:schemeClr val="tx1"/>
                </a:solidFill>
              </a:rPr>
              <a:t>25</a:t>
            </a:r>
            <a:r>
              <a:rPr lang="en-US" sz="7200" dirty="0">
                <a:solidFill>
                  <a:srgbClr val="FF0000"/>
                </a:solidFill>
              </a:rPr>
              <a:t> </a:t>
            </a:r>
            <a:r>
              <a:rPr lang="en-US" sz="7200" dirty="0">
                <a:solidFill>
                  <a:schemeClr val="tx1"/>
                </a:solidFill>
              </a:rPr>
              <a:t>x </a:t>
            </a:r>
            <a:r>
              <a:rPr lang="en-US" sz="7200" dirty="0"/>
              <a:t>slide templates.* Then simply insert your own text and images onto the slides.</a:t>
            </a:r>
            <a:br>
              <a:rPr lang="en-US" sz="7200" dirty="0"/>
            </a:br>
            <a:endParaRPr lang="en-US" sz="4000" dirty="0"/>
          </a:p>
          <a:p>
            <a:pPr algn="l">
              <a:lnSpc>
                <a:spcPct val="120000"/>
              </a:lnSpc>
              <a:spcBef>
                <a:spcPts val="0"/>
              </a:spcBef>
            </a:pPr>
            <a:r>
              <a:rPr lang="en-US" sz="6400" dirty="0"/>
              <a:t>*If you would like to edit the </a:t>
            </a:r>
            <a:r>
              <a:rPr lang="en-US" sz="6400" dirty="0">
                <a:solidFill>
                  <a:schemeClr val="tx1"/>
                </a:solidFill>
              </a:rPr>
              <a:t>25</a:t>
            </a:r>
            <a:r>
              <a:rPr lang="en-US" sz="6400" dirty="0"/>
              <a:t> Master templates or make additional slide templates you will need to do the following:  </a:t>
            </a:r>
            <a:r>
              <a:rPr lang="en-AU" sz="6400" dirty="0"/>
              <a:t>Select </a:t>
            </a:r>
            <a:r>
              <a:rPr lang="en-AU" sz="6400" b="1" dirty="0"/>
              <a:t>View</a:t>
            </a:r>
            <a:r>
              <a:rPr lang="en-AU" sz="6400" dirty="0"/>
              <a:t> &gt; </a:t>
            </a:r>
            <a:r>
              <a:rPr lang="en-AU" sz="6400" b="1" dirty="0"/>
              <a:t>Master</a:t>
            </a:r>
            <a:r>
              <a:rPr lang="en-AU" sz="6400" dirty="0"/>
              <a:t> &gt;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Slide Master</a:t>
            </a:r>
            <a:r>
              <a:rPr lang="en-AU" sz="6400" dirty="0"/>
              <a:t>.</a:t>
            </a:r>
          </a:p>
          <a:p>
            <a:pPr algn="l">
              <a:lnSpc>
                <a:spcPct val="120000"/>
              </a:lnSpc>
              <a:spcBef>
                <a:spcPts val="0"/>
              </a:spcBef>
            </a:pPr>
            <a:r>
              <a:rPr lang="en-AU" sz="6400" dirty="0"/>
              <a:t>You can then duplicate a slide layout and make the changes you want. </a:t>
            </a:r>
          </a:p>
          <a:p>
            <a:pPr algn="l">
              <a:lnSpc>
                <a:spcPct val="120000"/>
              </a:lnSpc>
              <a:spcBef>
                <a:spcPts val="0"/>
              </a:spcBef>
            </a:pPr>
            <a:r>
              <a:rPr lang="en-AU" sz="6400" dirty="0"/>
              <a:t>When you're done, simply select </a:t>
            </a:r>
            <a:r>
              <a:rPr lang="en-AU" sz="6400" b="1" dirty="0"/>
              <a:t>Close</a:t>
            </a:r>
            <a:r>
              <a:rPr lang="en-AU" sz="6400" dirty="0"/>
              <a: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Master</a:t>
            </a:r>
            <a:r>
              <a:rPr lang="en-AU" sz="6400" dirty="0"/>
              <a:t> </a:t>
            </a:r>
            <a:r>
              <a:rPr lang="en-AU" sz="6400" b="1" dirty="0"/>
              <a:t>View</a:t>
            </a:r>
            <a:r>
              <a:rPr lang="en-AU" sz="6400" dirty="0"/>
              <a:t>.</a:t>
            </a:r>
          </a:p>
          <a:p>
            <a:pPr>
              <a:lnSpc>
                <a:spcPct val="120000"/>
              </a:lnSpc>
            </a:pPr>
            <a:endParaRPr lang="en-US" dirty="0"/>
          </a:p>
        </p:txBody>
      </p:sp>
      <p:grpSp>
        <p:nvGrpSpPr>
          <p:cNvPr id="7" name="Group 6">
            <a:extLst>
              <a:ext uri="{FF2B5EF4-FFF2-40B4-BE49-F238E27FC236}">
                <a16:creationId xmlns:a16="http://schemas.microsoft.com/office/drawing/2014/main" id="{6D86EA22-20B9-1A46-8E39-3F3DBD0CFB6A}"/>
              </a:ext>
            </a:extLst>
          </p:cNvPr>
          <p:cNvGrpSpPr/>
          <p:nvPr/>
        </p:nvGrpSpPr>
        <p:grpSpPr>
          <a:xfrm>
            <a:off x="1386795" y="1709737"/>
            <a:ext cx="2103895" cy="1284143"/>
            <a:chOff x="1386795" y="1709737"/>
            <a:chExt cx="2103895" cy="1284143"/>
          </a:xfrm>
        </p:grpSpPr>
        <p:sp>
          <p:nvSpPr>
            <p:cNvPr id="5" name="Striped Right Arrow 4">
              <a:extLst>
                <a:ext uri="{FF2B5EF4-FFF2-40B4-BE49-F238E27FC236}">
                  <a16:creationId xmlns:a16="http://schemas.microsoft.com/office/drawing/2014/main" id="{C3387364-6929-DC49-92E1-AD792ADC2423}"/>
                </a:ext>
              </a:extLst>
            </p:cNvPr>
            <p:cNvSpPr/>
            <p:nvPr/>
          </p:nvSpPr>
          <p:spPr>
            <a:xfrm rot="2939691" flipV="1">
              <a:off x="1786162" y="2635695"/>
              <a:ext cx="437321" cy="27904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0D7B372-1EA3-664A-8022-5C3E0DB3A8E4}"/>
                </a:ext>
              </a:extLst>
            </p:cNvPr>
            <p:cNvSpPr txBox="1"/>
            <p:nvPr/>
          </p:nvSpPr>
          <p:spPr>
            <a:xfrm>
              <a:off x="1386795" y="1709737"/>
              <a:ext cx="2103895" cy="923330"/>
            </a:xfrm>
            <a:prstGeom prst="rect">
              <a:avLst/>
            </a:prstGeom>
            <a:noFill/>
          </p:spPr>
          <p:txBody>
            <a:bodyPr wrap="square" rtlCol="0">
              <a:spAutoFit/>
            </a:bodyPr>
            <a:lstStyle/>
            <a:p>
              <a:pPr algn="ctr"/>
              <a:r>
                <a:rPr lang="en-US" b="1" dirty="0">
                  <a:solidFill>
                    <a:schemeClr val="accent1"/>
                  </a:solidFill>
                </a:rPr>
                <a:t>Check this out.</a:t>
              </a:r>
            </a:p>
            <a:p>
              <a:pPr algn="ctr"/>
              <a:r>
                <a:rPr lang="en-US" b="1" dirty="0">
                  <a:solidFill>
                    <a:schemeClr val="accent1"/>
                  </a:solidFill>
                </a:rPr>
                <a:t>All the work is done! </a:t>
              </a:r>
              <a:r>
                <a:rPr lang="en-US" b="1" dirty="0">
                  <a:solidFill>
                    <a:schemeClr val="accent1"/>
                  </a:solidFill>
                  <a:sym typeface="Wingdings" pitchFamily="2" charset="2"/>
                </a:rPr>
                <a:t></a:t>
              </a:r>
              <a:endParaRPr lang="en-US" b="1" dirty="0">
                <a:solidFill>
                  <a:schemeClr val="accent1"/>
                </a:solidFill>
              </a:endParaRPr>
            </a:p>
          </p:txBody>
        </p:sp>
      </p:grpSp>
    </p:spTree>
    <p:extLst>
      <p:ext uri="{BB962C8B-B14F-4D97-AF65-F5344CB8AC3E}">
        <p14:creationId xmlns:p14="http://schemas.microsoft.com/office/powerpoint/2010/main" val="23664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AF329-7FC3-C74A-8B91-4A189D043F7A}"/>
              </a:ext>
            </a:extLst>
          </p:cNvPr>
          <p:cNvSpPr>
            <a:spLocks noGrp="1"/>
          </p:cNvSpPr>
          <p:nvPr>
            <p:ph type="title"/>
          </p:nvPr>
        </p:nvSpPr>
        <p:spPr/>
        <p:txBody>
          <a:bodyPr>
            <a:normAutofit/>
          </a:bodyPr>
          <a:lstStyle/>
          <a:p>
            <a:r>
              <a:rPr lang="en-US" sz="4000" b="1" dirty="0"/>
              <a:t>SDA</a:t>
            </a:r>
            <a:r>
              <a:rPr lang="en-US" sz="4000" dirty="0"/>
              <a:t> </a:t>
            </a:r>
            <a:r>
              <a:rPr lang="en-AU" sz="4000" b="1" dirty="0"/>
              <a:t>Fundamental Belief #21</a:t>
            </a:r>
            <a:endParaRPr lang="en-US" sz="4000" dirty="0"/>
          </a:p>
        </p:txBody>
      </p:sp>
      <p:sp>
        <p:nvSpPr>
          <p:cNvPr id="3" name="Content Placeholder 2">
            <a:extLst>
              <a:ext uri="{FF2B5EF4-FFF2-40B4-BE49-F238E27FC236}">
                <a16:creationId xmlns:a16="http://schemas.microsoft.com/office/drawing/2014/main" id="{D43378D5-D7C3-6346-A25C-EA304967F6FF}"/>
              </a:ext>
            </a:extLst>
          </p:cNvPr>
          <p:cNvSpPr>
            <a:spLocks noGrp="1"/>
          </p:cNvSpPr>
          <p:nvPr>
            <p:ph idx="1"/>
          </p:nvPr>
        </p:nvSpPr>
        <p:spPr>
          <a:xfrm>
            <a:off x="1316182" y="1467278"/>
            <a:ext cx="10037618" cy="4486261"/>
          </a:xfrm>
        </p:spPr>
        <p:txBody>
          <a:bodyPr>
            <a:normAutofit fontScale="85000" lnSpcReduction="10000"/>
          </a:bodyPr>
          <a:lstStyle/>
          <a:p>
            <a:pPr>
              <a:lnSpc>
                <a:spcPct val="120000"/>
              </a:lnSpc>
            </a:pPr>
            <a:r>
              <a:rPr lang="en-AU" sz="2600" dirty="0">
                <a:latin typeface="Open Sans Light" panose="020B0306030504020204" pitchFamily="34" charset="0"/>
                <a:ea typeface="Open Sans Light" panose="020B0306030504020204" pitchFamily="34" charset="0"/>
                <a:cs typeface="Open Sans Light" panose="020B0306030504020204" pitchFamily="34" charset="0"/>
              </a:rPr>
              <a:t>“We are God’s stewards, entrusted by Him with time and opportunities, abilities and </a:t>
            </a:r>
            <a:r>
              <a:rPr lang="en-AU" sz="2600" b="1" dirty="0">
                <a:latin typeface="Open Sans Light" panose="020B0306030504020204" pitchFamily="34" charset="0"/>
                <a:ea typeface="Open Sans Light" panose="020B0306030504020204" pitchFamily="34" charset="0"/>
                <a:cs typeface="Open Sans Light" panose="020B0306030504020204" pitchFamily="34" charset="0"/>
              </a:rPr>
              <a:t>possessions</a:t>
            </a:r>
            <a:r>
              <a:rPr lang="en-AU" sz="2600" dirty="0">
                <a:latin typeface="Open Sans Light" panose="020B0306030504020204" pitchFamily="34" charset="0"/>
                <a:ea typeface="Open Sans Light" panose="020B0306030504020204" pitchFamily="34" charset="0"/>
                <a:cs typeface="Open Sans Light" panose="020B0306030504020204" pitchFamily="34" charset="0"/>
              </a:rPr>
              <a:t>, and the blessings of the earth and its resources. We are responsible to Him for their proper use. We acknowledge God’s ownership by faithful service to Him and our fellowmen, and by </a:t>
            </a:r>
            <a:r>
              <a:rPr lang="en-AU" sz="2600" b="1" dirty="0">
                <a:latin typeface="Open Sans Light" panose="020B0306030504020204" pitchFamily="34" charset="0"/>
                <a:ea typeface="Open Sans Light" panose="020B0306030504020204" pitchFamily="34" charset="0"/>
                <a:cs typeface="Open Sans Light" panose="020B0306030504020204" pitchFamily="34" charset="0"/>
              </a:rPr>
              <a:t>returning tithes </a:t>
            </a:r>
            <a:r>
              <a:rPr lang="en-AU" sz="2600" dirty="0">
                <a:latin typeface="Open Sans Light" panose="020B0306030504020204" pitchFamily="34" charset="0"/>
                <a:ea typeface="Open Sans Light" panose="020B0306030504020204" pitchFamily="34" charset="0"/>
                <a:cs typeface="Open Sans Light" panose="020B0306030504020204" pitchFamily="34" charset="0"/>
              </a:rPr>
              <a:t>and </a:t>
            </a:r>
            <a:r>
              <a:rPr lang="en-AU" sz="2600" b="1" dirty="0">
                <a:latin typeface="Open Sans Light" panose="020B0306030504020204" pitchFamily="34" charset="0"/>
                <a:ea typeface="Open Sans Light" panose="020B0306030504020204" pitchFamily="34" charset="0"/>
                <a:cs typeface="Open Sans Light" panose="020B0306030504020204" pitchFamily="34" charset="0"/>
              </a:rPr>
              <a:t>giving offerings </a:t>
            </a:r>
            <a:r>
              <a:rPr lang="en-AU" sz="2600" dirty="0">
                <a:latin typeface="Open Sans Light" panose="020B0306030504020204" pitchFamily="34" charset="0"/>
                <a:ea typeface="Open Sans Light" panose="020B0306030504020204" pitchFamily="34" charset="0"/>
                <a:cs typeface="Open Sans Light" panose="020B0306030504020204" pitchFamily="34" charset="0"/>
              </a:rPr>
              <a:t>for the proclamation of His gospel and the support and growth of His church. Stewardship is a privilege given to us by God for nurture in love and the victory over selfishness and covetousness. The steward rejoices in the blessings that come to others as a result of his faithfulness.” </a:t>
            </a:r>
            <a:r>
              <a:rPr lang="en-AU" sz="2200" dirty="0">
                <a:latin typeface="Open Sans Light" panose="020B0306030504020204" pitchFamily="34" charset="0"/>
                <a:ea typeface="Open Sans Light" panose="020B0306030504020204" pitchFamily="34" charset="0"/>
                <a:cs typeface="Open Sans Light" panose="020B0306030504020204" pitchFamily="34" charset="0"/>
              </a:rPr>
              <a:t>(Gen. 1:26-28; 2:15; 1 Chron. 29:14; Hag. 1:3-11; Mal. 3:8-12; 1 Cor. 9:9-14; Matt. 23:23; 2 Cor. 8:1-15; Rom. 15:26,27.)</a:t>
            </a:r>
          </a:p>
          <a:p>
            <a:pPr>
              <a:lnSpc>
                <a:spcPct val="120000"/>
              </a:lnSpc>
            </a:pPr>
            <a:endParaRPr lang="en-AU" sz="800" dirty="0">
              <a:latin typeface="Open Sans Light" panose="020B0306030504020204" pitchFamily="34" charset="0"/>
              <a:ea typeface="Open Sans Light" panose="020B0306030504020204" pitchFamily="34" charset="0"/>
              <a:cs typeface="Open Sans Light" panose="020B0306030504020204" pitchFamily="34" charset="0"/>
            </a:endParaRPr>
          </a:p>
          <a:p>
            <a:pPr algn="r">
              <a:lnSpc>
                <a:spcPct val="120000"/>
              </a:lnSpc>
              <a:spcBef>
                <a:spcPts val="0"/>
              </a:spcBef>
            </a:pPr>
            <a:r>
              <a:rPr lang="en-AU" sz="1800" dirty="0">
                <a:latin typeface="Open Sans Light" panose="020B0306030504020204" pitchFamily="34" charset="0"/>
                <a:ea typeface="Open Sans Light" panose="020B0306030504020204" pitchFamily="34" charset="0"/>
                <a:cs typeface="Open Sans Light" panose="020B0306030504020204" pitchFamily="34" charset="0"/>
              </a:rPr>
              <a:t>Seventh-day Adventists Believe... A Biblical Exposition of Fundamental Doctrines</a:t>
            </a:r>
          </a:p>
          <a:p>
            <a:pPr algn="r">
              <a:lnSpc>
                <a:spcPct val="120000"/>
              </a:lnSpc>
              <a:spcBef>
                <a:spcPts val="0"/>
              </a:spcBef>
            </a:pPr>
            <a:r>
              <a:rPr lang="en-AU" sz="1800" dirty="0">
                <a:latin typeface="Open Sans Light" panose="020B0306030504020204" pitchFamily="34" charset="0"/>
                <a:ea typeface="Open Sans Light" panose="020B0306030504020204" pitchFamily="34" charset="0"/>
                <a:cs typeface="Open Sans Light" panose="020B0306030504020204" pitchFamily="34" charset="0"/>
              </a:rPr>
              <a:t>(Review &amp; Herald, 2005 ed.) </a:t>
            </a:r>
          </a:p>
        </p:txBody>
      </p:sp>
    </p:spTree>
    <p:extLst>
      <p:ext uri="{BB962C8B-B14F-4D97-AF65-F5344CB8AC3E}">
        <p14:creationId xmlns:p14="http://schemas.microsoft.com/office/powerpoint/2010/main" val="2923794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7668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BBFB-5002-D648-9C13-9B6BCA197BCD}"/>
              </a:ext>
            </a:extLst>
          </p:cNvPr>
          <p:cNvSpPr>
            <a:spLocks noGrp="1"/>
          </p:cNvSpPr>
          <p:nvPr>
            <p:ph type="title"/>
          </p:nvPr>
        </p:nvSpPr>
        <p:spPr>
          <a:xfrm>
            <a:off x="838200" y="445295"/>
            <a:ext cx="10515600" cy="823912"/>
          </a:xfrm>
        </p:spPr>
        <p:txBody>
          <a:bodyPr/>
          <a:lstStyle/>
          <a:p>
            <a:r>
              <a:rPr lang="en-US" b="1" dirty="0"/>
              <a:t>The Great Controversy</a:t>
            </a:r>
          </a:p>
        </p:txBody>
      </p:sp>
      <p:sp>
        <p:nvSpPr>
          <p:cNvPr id="3" name="Text Placeholder 2">
            <a:extLst>
              <a:ext uri="{FF2B5EF4-FFF2-40B4-BE49-F238E27FC236}">
                <a16:creationId xmlns:a16="http://schemas.microsoft.com/office/drawing/2014/main" id="{57F668DC-610C-0C4F-8034-572B21287C09}"/>
              </a:ext>
            </a:extLst>
          </p:cNvPr>
          <p:cNvSpPr>
            <a:spLocks noGrp="1"/>
          </p:cNvSpPr>
          <p:nvPr>
            <p:ph type="body" idx="1"/>
          </p:nvPr>
        </p:nvSpPr>
        <p:spPr/>
        <p:txBody>
          <a:bodyPr/>
          <a:lstStyle/>
          <a:p>
            <a:r>
              <a:rPr lang="en-US" dirty="0"/>
              <a:t>God’s Blueprint</a:t>
            </a:r>
          </a:p>
        </p:txBody>
      </p:sp>
      <p:sp>
        <p:nvSpPr>
          <p:cNvPr id="4" name="Content Placeholder 3">
            <a:extLst>
              <a:ext uri="{FF2B5EF4-FFF2-40B4-BE49-F238E27FC236}">
                <a16:creationId xmlns:a16="http://schemas.microsoft.com/office/drawing/2014/main" id="{85D0ECCA-BED9-074F-8A3A-E99B1259F281}"/>
              </a:ext>
            </a:extLst>
          </p:cNvPr>
          <p:cNvSpPr>
            <a:spLocks noGrp="1"/>
          </p:cNvSpPr>
          <p:nvPr>
            <p:ph sz="half" idx="2"/>
          </p:nvPr>
        </p:nvSpPr>
        <p:spPr>
          <a:xfrm>
            <a:off x="839788" y="2505075"/>
            <a:ext cx="5157787" cy="3684588"/>
          </a:xfrm>
        </p:spPr>
        <p:txBody>
          <a:bodyPr>
            <a:normAutofit fontScale="70000" lnSpcReduction="20000"/>
          </a:bodyPr>
          <a:lstStyle/>
          <a:p>
            <a:pPr>
              <a:lnSpc>
                <a:spcPct val="120000"/>
              </a:lnSpc>
              <a:spcBef>
                <a:spcPts val="600"/>
              </a:spcBef>
            </a:pPr>
            <a:r>
              <a:rPr lang="en-US" sz="2400" dirty="0"/>
              <a:t>All good gifts, including my income and assets, come from God.</a:t>
            </a:r>
          </a:p>
          <a:p>
            <a:pPr>
              <a:lnSpc>
                <a:spcPct val="120000"/>
              </a:lnSpc>
              <a:spcBef>
                <a:spcPts val="600"/>
              </a:spcBef>
            </a:pPr>
            <a:r>
              <a:rPr lang="en-US" sz="2400" dirty="0"/>
              <a:t>All that I am or can be belongs to God.</a:t>
            </a:r>
          </a:p>
          <a:p>
            <a:pPr>
              <a:lnSpc>
                <a:spcPct val="120000"/>
              </a:lnSpc>
              <a:spcBef>
                <a:spcPts val="600"/>
              </a:spcBef>
            </a:pPr>
            <a:r>
              <a:rPr lang="en-US" sz="2400" dirty="0"/>
              <a:t>God has entrusted me to care for and grow the material gifts He has given me.</a:t>
            </a:r>
          </a:p>
          <a:p>
            <a:pPr>
              <a:lnSpc>
                <a:spcPct val="120000"/>
              </a:lnSpc>
              <a:spcBef>
                <a:spcPts val="600"/>
              </a:spcBef>
            </a:pPr>
            <a:r>
              <a:rPr lang="en-US" sz="2400" dirty="0"/>
              <a:t>Money can very easily become an idol.</a:t>
            </a:r>
          </a:p>
          <a:p>
            <a:pPr>
              <a:lnSpc>
                <a:spcPct val="120000"/>
              </a:lnSpc>
              <a:spcBef>
                <a:spcPts val="600"/>
              </a:spcBef>
            </a:pPr>
            <a:r>
              <a:rPr lang="en-US" sz="2400" dirty="0"/>
              <a:t>I cannot serve God and money.</a:t>
            </a:r>
          </a:p>
          <a:p>
            <a:pPr>
              <a:lnSpc>
                <a:spcPct val="120000"/>
              </a:lnSpc>
              <a:spcBef>
                <a:spcPts val="600"/>
              </a:spcBef>
            </a:pPr>
            <a:r>
              <a:rPr lang="en-US" sz="2400" dirty="0"/>
              <a:t>When I return a faithful 10% tithe and systematic, sacrificial offerings God will bless me, guaranteed.</a:t>
            </a:r>
          </a:p>
        </p:txBody>
      </p:sp>
      <p:sp>
        <p:nvSpPr>
          <p:cNvPr id="5" name="Text Placeholder 4">
            <a:extLst>
              <a:ext uri="{FF2B5EF4-FFF2-40B4-BE49-F238E27FC236}">
                <a16:creationId xmlns:a16="http://schemas.microsoft.com/office/drawing/2014/main" id="{25C8B1EF-1F5A-0549-AEFB-4E145A59F0CC}"/>
              </a:ext>
            </a:extLst>
          </p:cNvPr>
          <p:cNvSpPr>
            <a:spLocks noGrp="1"/>
          </p:cNvSpPr>
          <p:nvPr>
            <p:ph type="body" sz="quarter" idx="3"/>
          </p:nvPr>
        </p:nvSpPr>
        <p:spPr/>
        <p:txBody>
          <a:bodyPr/>
          <a:lstStyle/>
          <a:p>
            <a:r>
              <a:rPr lang="en-US" dirty="0"/>
              <a:t>Satan’s Counterfeit</a:t>
            </a:r>
          </a:p>
        </p:txBody>
      </p:sp>
      <p:sp>
        <p:nvSpPr>
          <p:cNvPr id="6" name="Content Placeholder 5">
            <a:extLst>
              <a:ext uri="{FF2B5EF4-FFF2-40B4-BE49-F238E27FC236}">
                <a16:creationId xmlns:a16="http://schemas.microsoft.com/office/drawing/2014/main" id="{B2C4325C-F5ED-5E4E-A5A3-0B3F6991031C}"/>
              </a:ext>
            </a:extLst>
          </p:cNvPr>
          <p:cNvSpPr>
            <a:spLocks noGrp="1"/>
          </p:cNvSpPr>
          <p:nvPr>
            <p:ph sz="quarter" idx="4"/>
          </p:nvPr>
        </p:nvSpPr>
        <p:spPr/>
        <p:txBody>
          <a:bodyPr>
            <a:normAutofit fontScale="70000" lnSpcReduction="20000"/>
          </a:bodyPr>
          <a:lstStyle/>
          <a:p>
            <a:pPr>
              <a:lnSpc>
                <a:spcPct val="120000"/>
              </a:lnSpc>
              <a:spcBef>
                <a:spcPts val="600"/>
              </a:spcBef>
            </a:pPr>
            <a:r>
              <a:rPr lang="en-US" sz="2400" dirty="0"/>
              <a:t>I work hard for every cent, so I get to choose what to do with it, not God.</a:t>
            </a:r>
          </a:p>
          <a:p>
            <a:pPr>
              <a:lnSpc>
                <a:spcPct val="120000"/>
              </a:lnSpc>
              <a:spcBef>
                <a:spcPts val="600"/>
              </a:spcBef>
            </a:pPr>
            <a:r>
              <a:rPr lang="en-US" sz="2400" dirty="0"/>
              <a:t>My ability to earn money is to be used to increase my comfort and my lifestyle.</a:t>
            </a:r>
          </a:p>
          <a:p>
            <a:pPr>
              <a:lnSpc>
                <a:spcPct val="120000"/>
              </a:lnSpc>
              <a:spcBef>
                <a:spcPts val="600"/>
              </a:spcBef>
            </a:pPr>
            <a:r>
              <a:rPr lang="en-US" sz="2400" dirty="0"/>
              <a:t>God’s word doesn’t give clear advice on where I should return my tithe to.</a:t>
            </a:r>
          </a:p>
          <a:p>
            <a:pPr>
              <a:lnSpc>
                <a:spcPct val="120000"/>
              </a:lnSpc>
              <a:spcBef>
                <a:spcPts val="600"/>
              </a:spcBef>
            </a:pPr>
            <a:r>
              <a:rPr lang="en-US" sz="2400" dirty="0"/>
              <a:t>I can focus all my time and energy on making and spending money as long as I pay tithe.</a:t>
            </a:r>
          </a:p>
          <a:p>
            <a:pPr>
              <a:lnSpc>
                <a:spcPct val="120000"/>
              </a:lnSpc>
              <a:spcBef>
                <a:spcPts val="600"/>
              </a:spcBef>
            </a:pPr>
            <a:r>
              <a:rPr lang="en-US" sz="2400" dirty="0"/>
              <a:t>A dollar is a dollar so God can’t possibly make the 90% go as far, or further, than the 100%.</a:t>
            </a:r>
          </a:p>
        </p:txBody>
      </p:sp>
      <p:sp>
        <p:nvSpPr>
          <p:cNvPr id="9" name="TextBox 8">
            <a:extLst>
              <a:ext uri="{FF2B5EF4-FFF2-40B4-BE49-F238E27FC236}">
                <a16:creationId xmlns:a16="http://schemas.microsoft.com/office/drawing/2014/main" id="{9526AFDB-0392-F945-8985-9764D417B68A}"/>
              </a:ext>
            </a:extLst>
          </p:cNvPr>
          <p:cNvSpPr txBox="1"/>
          <p:nvPr/>
        </p:nvSpPr>
        <p:spPr>
          <a:xfrm>
            <a:off x="3091543" y="1047257"/>
            <a:ext cx="413658" cy="769441"/>
          </a:xfrm>
          <a:prstGeom prst="rect">
            <a:avLst/>
          </a:prstGeom>
          <a:noFill/>
        </p:spPr>
        <p:txBody>
          <a:bodyPr wrap="square" rtlCol="0">
            <a:spAutoFit/>
          </a:bodyPr>
          <a:lstStyle/>
          <a:p>
            <a:pPr algn="ctr"/>
            <a:r>
              <a:rPr lang="en-US" sz="44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11" name="Picture 10" descr="Text&#10;&#10;Description automatically generated with low confidence">
            <a:extLst>
              <a:ext uri="{FF2B5EF4-FFF2-40B4-BE49-F238E27FC236}">
                <a16:creationId xmlns:a16="http://schemas.microsoft.com/office/drawing/2014/main" id="{26D36A53-A312-754E-9C2D-E0E938A227B5}"/>
              </a:ext>
            </a:extLst>
          </p:cNvPr>
          <p:cNvPicPr>
            <a:picLocks noChangeAspect="1"/>
          </p:cNvPicPr>
          <p:nvPr/>
        </p:nvPicPr>
        <p:blipFill>
          <a:blip r:embed="rId2"/>
          <a:stretch>
            <a:fillRect/>
          </a:stretch>
        </p:blipFill>
        <p:spPr>
          <a:xfrm>
            <a:off x="1943282" y="3055"/>
            <a:ext cx="2791278" cy="884479"/>
          </a:xfrm>
          <a:prstGeom prst="rect">
            <a:avLst/>
          </a:prstGeom>
        </p:spPr>
      </p:pic>
    </p:spTree>
    <p:extLst>
      <p:ext uri="{BB962C8B-B14F-4D97-AF65-F5344CB8AC3E}">
        <p14:creationId xmlns:p14="http://schemas.microsoft.com/office/powerpoint/2010/main" val="4056715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304191" y="1895183"/>
            <a:ext cx="7583618" cy="3409245"/>
          </a:xfrm>
        </p:spPr>
        <p:txBody>
          <a:bodyPr>
            <a:normAutofit fontScale="55000" lnSpcReduction="20000"/>
          </a:bodyPr>
          <a:lstStyle/>
          <a:p>
            <a:pPr algn="ctr">
              <a:lnSpc>
                <a:spcPct val="120000"/>
              </a:lnSpc>
            </a:pP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Lay Up Your Treasures in Heaven</a:t>
            </a:r>
          </a:p>
          <a:p>
            <a:pPr algn="ctr">
              <a:lnSpc>
                <a:spcPct val="120000"/>
              </a:lnSpc>
            </a:pPr>
            <a:endPar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“Do not lay up for yourselves treasures on earth, where moth and rust destroy and where thieves break in and steal; but lay up for yourselves treasures in heaven, where neither moth nor rust destroys and where thieves do not break in and steal. For where your treasure is, there your heart will be also.”</a:t>
            </a:r>
          </a:p>
          <a:p>
            <a:pPr algn="ctr">
              <a:lnSpc>
                <a:spcPct val="120000"/>
              </a:lnSpc>
            </a:pPr>
            <a:endPar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i="1" dirty="0">
                <a:solidFill>
                  <a:schemeClr val="bg1"/>
                </a:solidFill>
              </a:rPr>
              <a:t>Matthew 6:19-21 (NKJV)</a:t>
            </a:r>
            <a:endParaRPr lang="en-US" i="1" dirty="0">
              <a:solidFill>
                <a:schemeClr val="bg1"/>
              </a:solidFill>
            </a:endParaRPr>
          </a:p>
        </p:txBody>
      </p:sp>
    </p:spTree>
    <p:extLst>
      <p:ext uri="{BB962C8B-B14F-4D97-AF65-F5344CB8AC3E}">
        <p14:creationId xmlns:p14="http://schemas.microsoft.com/office/powerpoint/2010/main" val="3432711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453278" y="1895182"/>
            <a:ext cx="7285444" cy="3409245"/>
          </a:xfrm>
        </p:spPr>
        <p:txBody>
          <a:bodyPr>
            <a:normAutofit fontScale="62500" lnSpcReduction="20000"/>
          </a:bodyPr>
          <a:lstStyle/>
          <a:p>
            <a:pPr algn="ctr">
              <a:lnSpc>
                <a:spcPct val="120000"/>
              </a:lnSpc>
            </a:pP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You Cannot Serve God and Money</a:t>
            </a:r>
          </a:p>
          <a:p>
            <a:pPr algn="ctr">
              <a:lnSpc>
                <a:spcPct val="120000"/>
              </a:lnSpc>
            </a:pPr>
            <a:endPar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spcBef>
                <a:spcPts val="0"/>
              </a:spcBef>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“No one can serve two masters; for either he will hate the one and love the other, or else he will be loyal to the one and despise the other. You cannot serve God and mammon.”</a:t>
            </a:r>
          </a:p>
          <a:p>
            <a:pPr algn="ctr">
              <a:lnSpc>
                <a:spcPct val="120000"/>
              </a:lnSpc>
            </a:pPr>
            <a:endPar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i="1" dirty="0">
                <a:solidFill>
                  <a:schemeClr val="bg1"/>
                </a:solidFill>
              </a:rPr>
              <a:t>Matthew 6:24 (NKJV)</a:t>
            </a:r>
            <a:endParaRPr lang="en-US" i="1" dirty="0">
              <a:solidFill>
                <a:schemeClr val="bg1"/>
              </a:solidFill>
            </a:endParaRPr>
          </a:p>
        </p:txBody>
      </p:sp>
    </p:spTree>
    <p:extLst>
      <p:ext uri="{BB962C8B-B14F-4D97-AF65-F5344CB8AC3E}">
        <p14:creationId xmlns:p14="http://schemas.microsoft.com/office/powerpoint/2010/main" val="3217483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682750" y="1090318"/>
            <a:ext cx="4897438" cy="4941772"/>
          </a:xfrm>
        </p:spPr>
        <p:txBody>
          <a:bodyPr>
            <a:normAutofit fontScale="92500" lnSpcReduction="10000"/>
          </a:bodyPr>
          <a:lstStyle/>
          <a:p>
            <a:pPr algn="ctr">
              <a:lnSpc>
                <a:spcPct val="110000"/>
              </a:lnSpc>
              <a:spcBef>
                <a:spcPts val="0"/>
              </a:spcBef>
            </a:pPr>
            <a:r>
              <a:rPr lang="en-AU" sz="2400" dirty="0">
                <a:latin typeface="Open Sans Light" panose="020B0306030504020204" pitchFamily="34" charset="0"/>
                <a:ea typeface="Open Sans Light" panose="020B0306030504020204" pitchFamily="34" charset="0"/>
                <a:cs typeface="Open Sans Light" panose="020B0306030504020204" pitchFamily="34" charset="0"/>
              </a:rPr>
              <a:t>“God gave his Son to draw men back to him. He “so loved the world, that he </a:t>
            </a:r>
            <a:r>
              <a:rPr lang="en-AU" sz="2400" b="1" dirty="0">
                <a:latin typeface="Open Sans Light" panose="020B0306030504020204" pitchFamily="34" charset="0"/>
                <a:ea typeface="Open Sans Light" panose="020B0306030504020204" pitchFamily="34" charset="0"/>
                <a:cs typeface="Open Sans Light" panose="020B0306030504020204" pitchFamily="34" charset="0"/>
              </a:rPr>
              <a:t>gave</a:t>
            </a:r>
            <a:r>
              <a:rPr lang="en-AU" sz="2400" dirty="0">
                <a:latin typeface="Open Sans Light" panose="020B0306030504020204" pitchFamily="34" charset="0"/>
                <a:ea typeface="Open Sans Light" panose="020B0306030504020204" pitchFamily="34" charset="0"/>
                <a:cs typeface="Open Sans Light" panose="020B0306030504020204" pitchFamily="34" charset="0"/>
              </a:rPr>
              <a:t> his only begotten Son, that whosoever believeth in him should not perish, but have everlasting life.” He </a:t>
            </a:r>
            <a:r>
              <a:rPr lang="en-AU" sz="2400" b="1" dirty="0">
                <a:latin typeface="Open Sans Light" panose="020B0306030504020204" pitchFamily="34" charset="0"/>
                <a:ea typeface="Open Sans Light" panose="020B0306030504020204" pitchFamily="34" charset="0"/>
                <a:cs typeface="Open Sans Light" panose="020B0306030504020204" pitchFamily="34" charset="0"/>
              </a:rPr>
              <a:t>gave</a:t>
            </a:r>
            <a:r>
              <a:rPr lang="en-AU" sz="2400" dirty="0">
                <a:latin typeface="Open Sans Light" panose="020B0306030504020204" pitchFamily="34" charset="0"/>
                <a:ea typeface="Open Sans Light" panose="020B0306030504020204" pitchFamily="34" charset="0"/>
                <a:cs typeface="Open Sans Light" panose="020B0306030504020204" pitchFamily="34" charset="0"/>
              </a:rPr>
              <a:t> all that heaven could </a:t>
            </a:r>
            <a:r>
              <a:rPr lang="en-AU" sz="2400" b="1" dirty="0">
                <a:latin typeface="Open Sans Light" panose="020B0306030504020204" pitchFamily="34" charset="0"/>
                <a:ea typeface="Open Sans Light" panose="020B0306030504020204" pitchFamily="34" charset="0"/>
                <a:cs typeface="Open Sans Light" panose="020B0306030504020204" pitchFamily="34" charset="0"/>
              </a:rPr>
              <a:t>give</a:t>
            </a:r>
            <a:r>
              <a:rPr lang="en-AU" sz="2400" dirty="0">
                <a:latin typeface="Open Sans Light" panose="020B0306030504020204" pitchFamily="34" charset="0"/>
                <a:ea typeface="Open Sans Light" panose="020B0306030504020204" pitchFamily="34" charset="0"/>
                <a:cs typeface="Open Sans Light" panose="020B0306030504020204" pitchFamily="34" charset="0"/>
              </a:rPr>
              <a:t> for the saving of the lost. In every soul that receives this love, it will manifest itself in like manner. God so loved that he </a:t>
            </a:r>
            <a:r>
              <a:rPr lang="en-AU" sz="2400" b="1" dirty="0">
                <a:latin typeface="Open Sans Light" panose="020B0306030504020204" pitchFamily="34" charset="0"/>
                <a:ea typeface="Open Sans Light" panose="020B0306030504020204" pitchFamily="34" charset="0"/>
                <a:cs typeface="Open Sans Light" panose="020B0306030504020204" pitchFamily="34" charset="0"/>
              </a:rPr>
              <a:t>gave</a:t>
            </a:r>
            <a:r>
              <a:rPr lang="en-AU" sz="2400" dirty="0">
                <a:latin typeface="Open Sans Light" panose="020B0306030504020204" pitchFamily="34" charset="0"/>
                <a:ea typeface="Open Sans Light" panose="020B0306030504020204" pitchFamily="34" charset="0"/>
                <a:cs typeface="Open Sans Light" panose="020B0306030504020204" pitchFamily="34" charset="0"/>
              </a:rPr>
              <a:t>. If we love with his love, we too shall </a:t>
            </a:r>
            <a:r>
              <a:rPr lang="en-AU" sz="2400" b="1" dirty="0">
                <a:latin typeface="Open Sans Light" panose="020B0306030504020204" pitchFamily="34" charset="0"/>
                <a:ea typeface="Open Sans Light" panose="020B0306030504020204" pitchFamily="34" charset="0"/>
                <a:cs typeface="Open Sans Light" panose="020B0306030504020204" pitchFamily="34" charset="0"/>
              </a:rPr>
              <a:t>give</a:t>
            </a:r>
            <a:r>
              <a:rPr lang="en-AU" sz="2400" dirty="0">
                <a:latin typeface="Open Sans Light" panose="020B0306030504020204" pitchFamily="34" charset="0"/>
                <a:ea typeface="Open Sans Light" panose="020B0306030504020204" pitchFamily="34" charset="0"/>
                <a:cs typeface="Open Sans Light" panose="020B0306030504020204" pitchFamily="34" charset="0"/>
              </a:rPr>
              <a:t> all.”</a:t>
            </a:r>
          </a:p>
          <a:p>
            <a:pPr algn="ctr">
              <a:lnSpc>
                <a:spcPct val="110000"/>
              </a:lnSpc>
            </a:pPr>
            <a:r>
              <a:rPr lang="en-AU" sz="10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lnSpc>
                <a:spcPct val="110000"/>
              </a:lnSpc>
            </a:pPr>
            <a:r>
              <a:rPr lang="en-AU" sz="2000" i="1" dirty="0"/>
              <a:t>Ellen G. White, Review &amp; Herald Feb. 17, 1903</a:t>
            </a:r>
            <a:endParaRPr lang="en-AU" sz="2000" dirty="0"/>
          </a:p>
        </p:txBody>
      </p:sp>
      <p:pic>
        <p:nvPicPr>
          <p:cNvPr id="4" name="Picture 3" descr="A picture containing indoor&#10;&#10;Description automatically generated">
            <a:extLst>
              <a:ext uri="{FF2B5EF4-FFF2-40B4-BE49-F238E27FC236}">
                <a16:creationId xmlns:a16="http://schemas.microsoft.com/office/drawing/2014/main" id="{E660DF30-2233-4345-A6EA-5187BBCAA23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59242" y="1495104"/>
            <a:ext cx="4284000" cy="3867792"/>
          </a:xfrm>
          <a:prstGeom prst="rect">
            <a:avLst/>
          </a:prstGeom>
        </p:spPr>
      </p:pic>
    </p:spTree>
    <p:extLst>
      <p:ext uri="{BB962C8B-B14F-4D97-AF65-F5344CB8AC3E}">
        <p14:creationId xmlns:p14="http://schemas.microsoft.com/office/powerpoint/2010/main" val="173585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2A4C12-C993-9B42-87F0-953BBF320FE5}"/>
              </a:ext>
            </a:extLst>
          </p:cNvPr>
          <p:cNvSpPr>
            <a:spLocks noGrp="1"/>
          </p:cNvSpPr>
          <p:nvPr>
            <p:ph type="body" sz="quarter" idx="11"/>
          </p:nvPr>
        </p:nvSpPr>
        <p:spPr>
          <a:xfrm>
            <a:off x="1365179" y="1573070"/>
            <a:ext cx="3404133" cy="3711859"/>
          </a:xfrm>
        </p:spPr>
        <p:txBody>
          <a:bodyPr>
            <a:normAutofit lnSpcReduction="10000"/>
          </a:bodyPr>
          <a:lstStyle/>
          <a:p>
            <a:pPr algn="ctr">
              <a:lnSpc>
                <a:spcPct val="100000"/>
              </a:lnSpc>
            </a:pPr>
            <a:r>
              <a:rPr lang="en-AU" sz="3200" dirty="0">
                <a:latin typeface="Open Sans Light" panose="020B0306030504020204" pitchFamily="34" charset="0"/>
                <a:ea typeface="Open Sans Light" panose="020B0306030504020204" pitchFamily="34" charset="0"/>
                <a:cs typeface="Open Sans Light" panose="020B0306030504020204" pitchFamily="34" charset="0"/>
              </a:rPr>
              <a:t>“Giving is a trade, to be learned just as well as any other trade.”</a:t>
            </a:r>
          </a:p>
          <a:p>
            <a:pPr algn="ctr">
              <a:lnSpc>
                <a:spcPct val="100000"/>
              </a:lnSpc>
            </a:pPr>
            <a:endParaRPr lang="en-AU" sz="32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00000"/>
              </a:lnSpc>
            </a:pPr>
            <a:r>
              <a:rPr lang="en-AU" sz="2000" dirty="0">
                <a:latin typeface="Open Sans Light" panose="020B0306030504020204" pitchFamily="34" charset="0"/>
                <a:ea typeface="Open Sans Light" panose="020B0306030504020204" pitchFamily="34" charset="0"/>
                <a:cs typeface="Open Sans Light" panose="020B0306030504020204" pitchFamily="34" charset="0"/>
              </a:rPr>
              <a:t>James </a:t>
            </a:r>
            <a:r>
              <a:rPr lang="en-AU" sz="2000" i="1" dirty="0"/>
              <a:t>White, </a:t>
            </a:r>
            <a:r>
              <a:rPr lang="en-AU" sz="2000" i="1" dirty="0">
                <a:latin typeface="Open Sans Light" panose="020B0306030504020204" pitchFamily="34" charset="0"/>
                <a:ea typeface="Open Sans Light" panose="020B0306030504020204" pitchFamily="34" charset="0"/>
                <a:cs typeface="Open Sans Light" panose="020B0306030504020204" pitchFamily="34" charset="0"/>
              </a:rPr>
              <a:t>Review &amp; Herald,</a:t>
            </a:r>
          </a:p>
          <a:p>
            <a:pPr algn="ctr">
              <a:lnSpc>
                <a:spcPct val="100000"/>
              </a:lnSpc>
            </a:pPr>
            <a:r>
              <a:rPr lang="en-AU" sz="2000" i="1" dirty="0">
                <a:latin typeface="Open Sans Light" panose="020B0306030504020204" pitchFamily="34" charset="0"/>
                <a:ea typeface="Open Sans Light" panose="020B0306030504020204" pitchFamily="34" charset="0"/>
                <a:cs typeface="Open Sans Light" panose="020B0306030504020204" pitchFamily="34" charset="0"/>
              </a:rPr>
              <a:t>Feb. 17, 1903</a:t>
            </a:r>
          </a:p>
          <a:p>
            <a:pPr>
              <a:lnSpc>
                <a:spcPct val="100000"/>
              </a:lnSpc>
            </a:pP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9" name="Picture Placeholder 8" descr="A person with a beard&#10;&#10;Description automatically generated with medium confidence">
            <a:extLst>
              <a:ext uri="{FF2B5EF4-FFF2-40B4-BE49-F238E27FC236}">
                <a16:creationId xmlns:a16="http://schemas.microsoft.com/office/drawing/2014/main" id="{ED6C7247-FD0F-2A49-8282-104093F91EB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28164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4CFB45-B2F2-AB47-8001-18506645BC83}"/>
              </a:ext>
            </a:extLst>
          </p:cNvPr>
          <p:cNvSpPr>
            <a:spLocks noGrp="1"/>
          </p:cNvSpPr>
          <p:nvPr>
            <p:ph sz="half" idx="2"/>
          </p:nvPr>
        </p:nvSpPr>
        <p:spPr>
          <a:xfrm>
            <a:off x="2014330" y="1885244"/>
            <a:ext cx="8163340" cy="3409245"/>
          </a:xfrm>
        </p:spPr>
        <p:txBody>
          <a:bodyPr/>
          <a:lstStyle/>
          <a:p>
            <a:pPr algn="ctr"/>
            <a:r>
              <a:rPr lang="en-AU" sz="2400" dirty="0">
                <a:latin typeface="Open Sans Light" panose="020B0306030504020204" pitchFamily="34" charset="0"/>
                <a:ea typeface="Open Sans Light" panose="020B0306030504020204" pitchFamily="34" charset="0"/>
                <a:cs typeface="Open Sans Light" panose="020B0306030504020204" pitchFamily="34" charset="0"/>
              </a:rPr>
              <a:t>Gratitude comes first, and generosity is the result.</a:t>
            </a:r>
          </a:p>
          <a:p>
            <a:pPr algn="ct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Generosity is the child of gratitude.</a:t>
            </a:r>
            <a:endParaRPr lang="en-AU" b="1" dirty="0"/>
          </a:p>
        </p:txBody>
      </p:sp>
    </p:spTree>
    <p:extLst>
      <p:ext uri="{BB962C8B-B14F-4D97-AF65-F5344CB8AC3E}">
        <p14:creationId xmlns:p14="http://schemas.microsoft.com/office/powerpoint/2010/main" val="3212088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064026" y="1885244"/>
            <a:ext cx="8063948" cy="3409245"/>
          </a:xfrm>
        </p:spPr>
        <p:txBody>
          <a:bodyPr>
            <a:normAutofit fontScale="62500" lnSpcReduction="20000"/>
          </a:bodyPr>
          <a:lstStyle/>
          <a:p>
            <a:pPr algn="ctr">
              <a:lnSpc>
                <a:spcPct val="120000"/>
              </a:lnSpc>
            </a:pPr>
            <a:r>
              <a:rPr lang="en-AU" sz="3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God said to Abraham</a:t>
            </a:r>
          </a:p>
          <a:p>
            <a:pPr algn="ctr">
              <a:lnSpc>
                <a:spcPct val="12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“I will make you a great nation; I will bless you and make your name great; and you shall be a blessing. I will bless those who bless you, and I will curse him who curses you; and in you all the families of the earth shall be blessed.” </a:t>
            </a:r>
          </a:p>
          <a:p>
            <a:pPr algn="ctr">
              <a:lnSpc>
                <a:spcPct val="120000"/>
              </a:lnSpc>
            </a:pPr>
            <a:endParaRPr lang="en-AU" sz="3600" i="1" dirty="0">
              <a:solidFill>
                <a:schemeClr val="bg1"/>
              </a:solidFill>
              <a:latin typeface="Open Sans Light" panose="020B0306030504020204" pitchFamily="34" charset="0"/>
            </a:endParaRPr>
          </a:p>
          <a:p>
            <a:pPr algn="ctr">
              <a:lnSpc>
                <a:spcPct val="120000"/>
              </a:lnSpc>
            </a:pPr>
            <a:r>
              <a:rPr lang="en-AU" i="1" dirty="0">
                <a:solidFill>
                  <a:schemeClr val="bg1"/>
                </a:solidFill>
              </a:rPr>
              <a:t>Genesis 12:2-3 (NKJV)</a:t>
            </a:r>
            <a:endParaRPr lang="en-US" i="1" dirty="0">
              <a:solidFill>
                <a:schemeClr val="bg1"/>
              </a:solidFill>
            </a:endParaRPr>
          </a:p>
        </p:txBody>
      </p:sp>
    </p:spTree>
    <p:extLst>
      <p:ext uri="{BB962C8B-B14F-4D97-AF65-F5344CB8AC3E}">
        <p14:creationId xmlns:p14="http://schemas.microsoft.com/office/powerpoint/2010/main" val="1077532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4CFB45-B2F2-AB47-8001-18506645BC83}"/>
              </a:ext>
            </a:extLst>
          </p:cNvPr>
          <p:cNvSpPr>
            <a:spLocks noGrp="1"/>
          </p:cNvSpPr>
          <p:nvPr>
            <p:ph sz="half" idx="2"/>
          </p:nvPr>
        </p:nvSpPr>
        <p:spPr>
          <a:xfrm>
            <a:off x="2014330" y="1885244"/>
            <a:ext cx="8163340" cy="3409245"/>
          </a:xfrm>
        </p:spPr>
        <p:txBody>
          <a:bodyPr/>
          <a:lstStyle/>
          <a:p>
            <a:pPr algn="ct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Blessed to be a blessing.</a:t>
            </a:r>
            <a:endParaRPr lang="en-AU" b="1" dirty="0"/>
          </a:p>
        </p:txBody>
      </p:sp>
    </p:spTree>
    <p:extLst>
      <p:ext uri="{BB962C8B-B14F-4D97-AF65-F5344CB8AC3E}">
        <p14:creationId xmlns:p14="http://schemas.microsoft.com/office/powerpoint/2010/main" val="893462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598364"/>
            <a:ext cx="10037618" cy="759340"/>
          </a:xfrm>
        </p:spPr>
        <p:txBody>
          <a:bodyPr>
            <a:normAutofit fontScale="90000"/>
          </a:bodyPr>
          <a:lstStyle/>
          <a:p>
            <a:r>
              <a:rPr lang="en-US" sz="3200" b="1" dirty="0"/>
              <a:t>Why should we </a:t>
            </a:r>
            <a:r>
              <a:rPr lang="en-US" sz="3200" b="1" dirty="0">
                <a:solidFill>
                  <a:schemeClr val="tx1"/>
                </a:solidFill>
              </a:rPr>
              <a:t>encourage</a:t>
            </a:r>
            <a:r>
              <a:rPr lang="en-US" sz="3200" b="1" dirty="0">
                <a:solidFill>
                  <a:srgbClr val="FF0000"/>
                </a:solidFill>
              </a:rPr>
              <a:t> </a:t>
            </a:r>
            <a:r>
              <a:rPr lang="en-US" sz="3200" b="1" dirty="0"/>
              <a:t>Grateful Living?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357704"/>
            <a:ext cx="9395361" cy="4698852"/>
          </a:xfrm>
        </p:spPr>
        <p:txBody>
          <a:bodyPr>
            <a:normAutofit fontScale="92500" lnSpcReduction="10000"/>
          </a:bodyPr>
          <a:lstStyle/>
          <a:p>
            <a:r>
              <a:rPr lang="en-AU" sz="1400" dirty="0">
                <a:solidFill>
                  <a:schemeClr val="tx1"/>
                </a:solidFill>
              </a:rPr>
              <a:t>This series of Grateful Living messages falls under the category of what we often call ‘stewardship’—managing the things that God gives us—but for many listeners these messages will open up a whole new way of living abundantly (John 10:10).</a:t>
            </a:r>
          </a:p>
          <a:p>
            <a:r>
              <a:rPr lang="en-AU" sz="1400" dirty="0">
                <a:solidFill>
                  <a:schemeClr val="tx1"/>
                </a:solidFill>
              </a:rPr>
              <a:t>You see, it’s simple, yet profound. </a:t>
            </a:r>
            <a:r>
              <a:rPr lang="en-AU" sz="1400" b="1" dirty="0">
                <a:solidFill>
                  <a:schemeClr val="tx1"/>
                </a:solidFill>
              </a:rPr>
              <a:t>God is love, and because he loves he gives </a:t>
            </a:r>
            <a:r>
              <a:rPr lang="en-AU" sz="1400" dirty="0">
                <a:solidFill>
                  <a:schemeClr val="tx1"/>
                </a:solidFill>
              </a:rPr>
              <a:t>(see John 3:16). God calls us to be faithful stewards of His love by loving Him and </a:t>
            </a:r>
            <a:r>
              <a:rPr lang="en-AU" sz="1400" i="1" dirty="0">
                <a:solidFill>
                  <a:schemeClr val="tx1"/>
                </a:solidFill>
              </a:rPr>
              <a:t>giving</a:t>
            </a:r>
            <a:r>
              <a:rPr lang="en-AU" sz="1400" dirty="0">
                <a:solidFill>
                  <a:schemeClr val="tx1"/>
                </a:solidFill>
              </a:rPr>
              <a:t> His love to others. We do this by sharing </a:t>
            </a:r>
            <a:r>
              <a:rPr lang="en-AU" sz="1400" i="1" dirty="0">
                <a:solidFill>
                  <a:schemeClr val="tx1"/>
                </a:solidFill>
              </a:rPr>
              <a:t>all</a:t>
            </a:r>
            <a:r>
              <a:rPr lang="en-AU" sz="1400" dirty="0">
                <a:solidFill>
                  <a:schemeClr val="tx1"/>
                </a:solidFill>
              </a:rPr>
              <a:t> that we have and are.</a:t>
            </a:r>
          </a:p>
          <a:p>
            <a:pPr algn="ctr"/>
            <a:r>
              <a:rPr lang="en-AU" sz="1600" b="1" i="1" dirty="0">
                <a:solidFill>
                  <a:schemeClr val="tx1"/>
                </a:solidFill>
              </a:rPr>
              <a:t>The very heart and foundation of stewardship isn’t money, it’s love.</a:t>
            </a:r>
          </a:p>
          <a:p>
            <a:r>
              <a:rPr lang="en-AU" sz="1400" dirty="0">
                <a:solidFill>
                  <a:schemeClr val="tx1"/>
                </a:solidFill>
              </a:rPr>
              <a:t>At it’s very essence, </a:t>
            </a:r>
            <a:r>
              <a:rPr lang="en-AU" sz="1400" b="1" dirty="0">
                <a:solidFill>
                  <a:schemeClr val="tx1"/>
                </a:solidFill>
              </a:rPr>
              <a:t>Faithful Stewardship = Loving God and people with </a:t>
            </a:r>
            <a:r>
              <a:rPr lang="en-AU" sz="1400" b="1" i="1" dirty="0">
                <a:solidFill>
                  <a:schemeClr val="tx1"/>
                </a:solidFill>
              </a:rPr>
              <a:t>all</a:t>
            </a:r>
            <a:r>
              <a:rPr lang="en-AU" sz="1400" b="1" dirty="0">
                <a:solidFill>
                  <a:schemeClr val="tx1"/>
                </a:solidFill>
              </a:rPr>
              <a:t> we have and are</a:t>
            </a:r>
            <a:r>
              <a:rPr lang="en-AU" sz="1400" dirty="0">
                <a:solidFill>
                  <a:schemeClr val="tx1"/>
                </a:solidFill>
              </a:rPr>
              <a:t>. We are to love God and people with everything, with our 8 T’s—Time, Talents Testimony, Temple, Treasure, Territory, Tribe and God’s Truth.</a:t>
            </a:r>
          </a:p>
          <a:p>
            <a:r>
              <a:rPr lang="en-AU" sz="1400" dirty="0">
                <a:solidFill>
                  <a:schemeClr val="tx1"/>
                </a:solidFill>
              </a:rPr>
              <a:t>In the book </a:t>
            </a:r>
            <a:r>
              <a:rPr lang="en-AU" sz="1400" i="1" dirty="0">
                <a:solidFill>
                  <a:schemeClr val="tx1"/>
                </a:solidFill>
              </a:rPr>
              <a:t>Counsels on Stewardship </a:t>
            </a:r>
            <a:r>
              <a:rPr lang="en-AU" sz="1400" dirty="0">
                <a:solidFill>
                  <a:schemeClr val="tx1"/>
                </a:solidFill>
              </a:rPr>
              <a:t>by Ellen G. White, the word ‘love’ is used 36 times in just the first 18 pages! Love is the foundation of stewardship.</a:t>
            </a:r>
          </a:p>
          <a:p>
            <a:r>
              <a:rPr lang="en-AU" sz="1400" dirty="0">
                <a:solidFill>
                  <a:schemeClr val="tx1"/>
                </a:solidFill>
              </a:rPr>
              <a:t>When we understand God’s love we live gratefully. </a:t>
            </a:r>
            <a:r>
              <a:rPr lang="en-AU" sz="1400" b="1" dirty="0">
                <a:solidFill>
                  <a:schemeClr val="tx1"/>
                </a:solidFill>
              </a:rPr>
              <a:t>Grateful Living is about whole-of-life giving</a:t>
            </a:r>
            <a:r>
              <a:rPr lang="en-AU" sz="1400" dirty="0">
                <a:solidFill>
                  <a:schemeClr val="tx1"/>
                </a:solidFill>
              </a:rPr>
              <a:t>. It’s about passing on the things that our loving Provider God gives to us. God gives, so that we can give. “And God is able to make </a:t>
            </a:r>
            <a:r>
              <a:rPr lang="en-AU" sz="1400" i="1" dirty="0">
                <a:solidFill>
                  <a:schemeClr val="tx1"/>
                </a:solidFill>
              </a:rPr>
              <a:t>all</a:t>
            </a:r>
            <a:r>
              <a:rPr lang="en-AU" sz="1400" dirty="0">
                <a:solidFill>
                  <a:schemeClr val="tx1"/>
                </a:solidFill>
              </a:rPr>
              <a:t> grace abound to you, so that in </a:t>
            </a:r>
            <a:r>
              <a:rPr lang="en-AU" sz="1400" i="1" dirty="0">
                <a:solidFill>
                  <a:schemeClr val="tx1"/>
                </a:solidFill>
              </a:rPr>
              <a:t>all</a:t>
            </a:r>
            <a:r>
              <a:rPr lang="en-AU" sz="1400" dirty="0">
                <a:solidFill>
                  <a:schemeClr val="tx1"/>
                </a:solidFill>
              </a:rPr>
              <a:t> things at </a:t>
            </a:r>
            <a:r>
              <a:rPr lang="en-AU" sz="1400" i="1" dirty="0">
                <a:solidFill>
                  <a:schemeClr val="tx1"/>
                </a:solidFill>
              </a:rPr>
              <a:t>all</a:t>
            </a:r>
            <a:r>
              <a:rPr lang="en-AU" sz="1400" dirty="0">
                <a:solidFill>
                  <a:schemeClr val="tx1"/>
                </a:solidFill>
              </a:rPr>
              <a:t> times having </a:t>
            </a:r>
            <a:r>
              <a:rPr lang="en-AU" sz="1400" i="1" dirty="0">
                <a:solidFill>
                  <a:schemeClr val="tx1"/>
                </a:solidFill>
              </a:rPr>
              <a:t>all</a:t>
            </a:r>
            <a:r>
              <a:rPr lang="en-AU" sz="1400" dirty="0">
                <a:solidFill>
                  <a:schemeClr val="tx1"/>
                </a:solidFill>
              </a:rPr>
              <a:t> that you need you will abound in </a:t>
            </a:r>
            <a:r>
              <a:rPr lang="en-AU" sz="1400" i="1" dirty="0">
                <a:solidFill>
                  <a:schemeClr val="tx1"/>
                </a:solidFill>
              </a:rPr>
              <a:t>every</a:t>
            </a:r>
            <a:r>
              <a:rPr lang="en-AU" sz="1400" dirty="0">
                <a:solidFill>
                  <a:schemeClr val="tx1"/>
                </a:solidFill>
              </a:rPr>
              <a:t> good work.” </a:t>
            </a:r>
            <a:r>
              <a:rPr lang="en-AU" sz="1400" i="1" dirty="0">
                <a:solidFill>
                  <a:schemeClr val="tx1"/>
                </a:solidFill>
              </a:rPr>
              <a:t>(2 Corinthians 9:8)</a:t>
            </a:r>
          </a:p>
          <a:p>
            <a:r>
              <a:rPr lang="en-AU" sz="1400" dirty="0">
                <a:solidFill>
                  <a:schemeClr val="tx1"/>
                </a:solidFill>
              </a:rPr>
              <a:t>The gospel calls for a whole new way of living, grateful living, and it places love at the centre—not money, investments, security, prestige or comfort. When we love like God loves, “when we love the world as He has loved it, then for us His mission is accomplished. We are fitted for heaven; for we have heaven in our hearts.” </a:t>
            </a:r>
            <a:r>
              <a:rPr lang="en-AU" sz="1400" i="1" dirty="0">
                <a:solidFill>
                  <a:schemeClr val="tx1"/>
                </a:solidFill>
              </a:rPr>
              <a:t>(Ellen G. White, The Desire of Ages, p. 641)</a:t>
            </a:r>
          </a:p>
          <a:p>
            <a:r>
              <a:rPr lang="en-AU" sz="1400" dirty="0">
                <a:solidFill>
                  <a:schemeClr val="tx1"/>
                </a:solidFill>
              </a:rPr>
              <a:t>So is this </a:t>
            </a:r>
            <a:r>
              <a:rPr lang="en-AU" sz="1400" i="1" dirty="0">
                <a:solidFill>
                  <a:schemeClr val="tx1"/>
                </a:solidFill>
              </a:rPr>
              <a:t>8 Pillars of Grateful Living</a:t>
            </a:r>
            <a:r>
              <a:rPr lang="en-AU" sz="1400" dirty="0">
                <a:solidFill>
                  <a:schemeClr val="tx1"/>
                </a:solidFill>
              </a:rPr>
              <a:t> really a stewardship series? Yes, because </a:t>
            </a:r>
            <a:r>
              <a:rPr lang="en-AU" sz="1400" b="1" dirty="0">
                <a:solidFill>
                  <a:schemeClr val="tx1"/>
                </a:solidFill>
              </a:rPr>
              <a:t>grateful living leads to cheerful giving</a:t>
            </a:r>
            <a:r>
              <a:rPr lang="en-AU" sz="1400" dirty="0">
                <a:solidFill>
                  <a:schemeClr val="tx1"/>
                </a:solidFill>
              </a:rPr>
              <a:t>, not only more faithful tithes and generous, systematic offerings, but </a:t>
            </a:r>
            <a:r>
              <a:rPr lang="en-AU" sz="1400" i="1" dirty="0">
                <a:solidFill>
                  <a:schemeClr val="tx1"/>
                </a:solidFill>
              </a:rPr>
              <a:t>whole-of-life </a:t>
            </a:r>
            <a:r>
              <a:rPr lang="en-AU" sz="1400" dirty="0">
                <a:solidFill>
                  <a:schemeClr val="tx1"/>
                </a:solidFill>
              </a:rPr>
              <a:t>giving, and that’s what God invites us to experience.</a:t>
            </a:r>
          </a:p>
          <a:p>
            <a:pPr algn="ctr"/>
            <a:r>
              <a:rPr lang="en-AU" sz="1600" b="1" i="1" dirty="0">
                <a:solidFill>
                  <a:schemeClr val="tx1"/>
                </a:solidFill>
              </a:rPr>
              <a:t>Welcome!</a:t>
            </a:r>
            <a:r>
              <a:rPr lang="en-AU" sz="1600" b="1" dirty="0">
                <a:solidFill>
                  <a:schemeClr val="tx1"/>
                </a:solidFill>
              </a:rPr>
              <a:t> to a whole new level of Christ-centred abundant living.</a:t>
            </a:r>
          </a:p>
        </p:txBody>
      </p:sp>
    </p:spTree>
    <p:extLst>
      <p:ext uri="{BB962C8B-B14F-4D97-AF65-F5344CB8AC3E}">
        <p14:creationId xmlns:p14="http://schemas.microsoft.com/office/powerpoint/2010/main" val="2938227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064026" y="1885244"/>
            <a:ext cx="8063948" cy="3409245"/>
          </a:xfrm>
        </p:spPr>
        <p:txBody>
          <a:bodyPr>
            <a:normAutofit/>
          </a:bodyPr>
          <a:lstStyle/>
          <a:p>
            <a:pPr algn="ctr">
              <a:lnSpc>
                <a:spcPct val="11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 remember the words of the Lord Jesus, that He said, ‘It is more blessed to give than to receive.’ ”</a:t>
            </a:r>
          </a:p>
          <a:p>
            <a:pPr algn="ctr">
              <a:lnSpc>
                <a:spcPct val="110000"/>
              </a:lnSpc>
            </a:pPr>
            <a:r>
              <a:rPr lang="en-AU" i="1" dirty="0">
                <a:solidFill>
                  <a:schemeClr val="bg1"/>
                </a:solidFill>
              </a:rPr>
              <a:t>Acts 20:35 (NKJV)</a:t>
            </a:r>
            <a:endParaRPr lang="en-US" i="1" dirty="0">
              <a:solidFill>
                <a:schemeClr val="bg1"/>
              </a:solidFill>
            </a:endParaRPr>
          </a:p>
        </p:txBody>
      </p:sp>
    </p:spTree>
    <p:extLst>
      <p:ext uri="{BB962C8B-B14F-4D97-AF65-F5344CB8AC3E}">
        <p14:creationId xmlns:p14="http://schemas.microsoft.com/office/powerpoint/2010/main" val="2379343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F886F2-6605-D146-B633-32A647DFE386}"/>
              </a:ext>
            </a:extLst>
          </p:cNvPr>
          <p:cNvSpPr>
            <a:spLocks noGrp="1"/>
          </p:cNvSpPr>
          <p:nvPr>
            <p:ph sz="half" idx="2"/>
          </p:nvPr>
        </p:nvSpPr>
        <p:spPr>
          <a:xfrm>
            <a:off x="1941871" y="1885244"/>
            <a:ext cx="8308258" cy="3409245"/>
          </a:xfrm>
        </p:spPr>
        <p:txBody>
          <a:bodyPr/>
          <a:lstStyle/>
          <a:p>
            <a:pPr algn="ctr">
              <a:lnSpc>
                <a:spcPct val="100000"/>
              </a:lnSpc>
            </a:pPr>
            <a:r>
              <a:rPr lang="en-US" b="1" dirty="0"/>
              <a:t>Questions for Contemplation</a:t>
            </a:r>
          </a:p>
          <a:p>
            <a:pPr algn="ctr">
              <a:lnSpc>
                <a:spcPct val="100000"/>
              </a:lnSpc>
            </a:pPr>
            <a:endParaRPr lang="en-US" sz="1400" dirty="0"/>
          </a:p>
          <a:p>
            <a:pPr algn="ctr">
              <a:lnSpc>
                <a:spcPct val="100000"/>
              </a:lnSpc>
            </a:pPr>
            <a:r>
              <a:rPr lang="en-US" dirty="0"/>
              <a:t>1. Did Jesus die for the things that I’m living for?</a:t>
            </a:r>
          </a:p>
          <a:p>
            <a:pPr algn="ctr">
              <a:lnSpc>
                <a:spcPct val="100000"/>
              </a:lnSpc>
            </a:pPr>
            <a:endParaRPr lang="en-US" sz="1000" dirty="0"/>
          </a:p>
          <a:p>
            <a:pPr algn="ctr">
              <a:lnSpc>
                <a:spcPct val="100000"/>
              </a:lnSpc>
            </a:pPr>
            <a:r>
              <a:rPr lang="en-US" dirty="0"/>
              <a:t>2. If Jesus were living in my neighbour’s house this year, would His calendar and bank statements look like mine? </a:t>
            </a:r>
          </a:p>
        </p:txBody>
      </p:sp>
    </p:spTree>
    <p:extLst>
      <p:ext uri="{BB962C8B-B14F-4D97-AF65-F5344CB8AC3E}">
        <p14:creationId xmlns:p14="http://schemas.microsoft.com/office/powerpoint/2010/main" val="510871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car, outdoor, parked&#10;&#10;Description automatically generated">
            <a:extLst>
              <a:ext uri="{FF2B5EF4-FFF2-40B4-BE49-F238E27FC236}">
                <a16:creationId xmlns:a16="http://schemas.microsoft.com/office/drawing/2014/main" id="{7E21C761-5BCE-5842-9FC1-050D52C9821A}"/>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1749269" y="955352"/>
            <a:ext cx="8693461" cy="4947296"/>
          </a:xfrm>
        </p:spPr>
      </p:pic>
      <p:sp>
        <p:nvSpPr>
          <p:cNvPr id="7" name="TextBox 6">
            <a:extLst>
              <a:ext uri="{FF2B5EF4-FFF2-40B4-BE49-F238E27FC236}">
                <a16:creationId xmlns:a16="http://schemas.microsoft.com/office/drawing/2014/main" id="{4078556E-3C81-2C4C-B789-12DD6C81D531}"/>
              </a:ext>
            </a:extLst>
          </p:cNvPr>
          <p:cNvSpPr txBox="1"/>
          <p:nvPr/>
        </p:nvSpPr>
        <p:spPr>
          <a:xfrm rot="-60000">
            <a:off x="4156215" y="2178369"/>
            <a:ext cx="5488273" cy="1377056"/>
          </a:xfrm>
          <a:prstGeom prst="rect">
            <a:avLst/>
          </a:prstGeom>
          <a:solidFill>
            <a:schemeClr val="bg1">
              <a:lumMod val="95000"/>
            </a:schemeClr>
          </a:solidFill>
        </p:spPr>
        <p:txBody>
          <a:bodyPr wrap="square" rtlCol="0">
            <a:noAutofit/>
          </a:bodyPr>
          <a:lstStyle/>
          <a:p>
            <a:pPr algn="ctr"/>
            <a:r>
              <a:rPr lang="en-US" sz="4000" dirty="0">
                <a:latin typeface="Baskerville" panose="02020502070401020303" pitchFamily="18" charset="0"/>
                <a:ea typeface="Baskerville" panose="02020502070401020303" pitchFamily="18" charset="0"/>
              </a:rPr>
              <a:t>TITHE if you love Jesus.</a:t>
            </a:r>
          </a:p>
          <a:p>
            <a:pPr algn="ctr"/>
            <a:r>
              <a:rPr lang="en-US" sz="4000" dirty="0">
                <a:latin typeface="Baskerville" panose="02020502070401020303" pitchFamily="18" charset="0"/>
                <a:ea typeface="Baskerville" panose="02020502070401020303" pitchFamily="18" charset="0"/>
              </a:rPr>
              <a:t>Anyone can HONK!</a:t>
            </a:r>
          </a:p>
        </p:txBody>
      </p:sp>
    </p:spTree>
    <p:extLst>
      <p:ext uri="{BB962C8B-B14F-4D97-AF65-F5344CB8AC3E}">
        <p14:creationId xmlns:p14="http://schemas.microsoft.com/office/powerpoint/2010/main" val="1676683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indoor, person, dark&#10;&#10;Description automatically generated">
            <a:extLst>
              <a:ext uri="{FF2B5EF4-FFF2-40B4-BE49-F238E27FC236}">
                <a16:creationId xmlns:a16="http://schemas.microsoft.com/office/drawing/2014/main" id="{43B25238-D05D-3C49-B61F-2A136AC0435E}"/>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p:spPr>
      </p:pic>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964489" y="1135463"/>
            <a:ext cx="4589080" cy="4999866"/>
          </a:xfrm>
        </p:spPr>
        <p:txBody>
          <a:bodyPr>
            <a:normAutofit lnSpcReduction="10000"/>
          </a:bodyPr>
          <a:lstStyle/>
          <a:p>
            <a:pPr algn="ctr">
              <a:lnSpc>
                <a:spcPct val="100000"/>
              </a:lnSpc>
              <a:spcBef>
                <a:spcPts val="0"/>
              </a:spcBef>
            </a:pPr>
            <a:r>
              <a:rPr lang="en-AU" dirty="0">
                <a:latin typeface="Open Sans Light" panose="020B0306030504020204" pitchFamily="34" charset="0"/>
                <a:ea typeface="Open Sans Light" panose="020B0306030504020204" pitchFamily="34" charset="0"/>
                <a:cs typeface="Open Sans Light" panose="020B0306030504020204" pitchFamily="34" charset="0"/>
              </a:rPr>
              <a:t>“I saw that God could rain means from heaven to carry on his work, but he never would do this. It is contrary to his plan. He has entrusted men on earth with sufficient means to carry forward his work, and if all do their duty there will be no lack.” </a:t>
            </a:r>
          </a:p>
          <a:p>
            <a:pPr algn="ctr">
              <a:lnSpc>
                <a:spcPct val="100000"/>
              </a:lnSpc>
            </a:pPr>
            <a:endParaRPr lang="en-AU" sz="1000" i="1" dirty="0"/>
          </a:p>
          <a:p>
            <a:pPr algn="ctr">
              <a:lnSpc>
                <a:spcPct val="100000"/>
              </a:lnSpc>
            </a:pPr>
            <a:r>
              <a:rPr lang="en-AU" sz="2000" i="1" dirty="0"/>
              <a:t>Ellen G. White, Spiritual Gifts, Vol. 2, 267 </a:t>
            </a:r>
          </a:p>
          <a:p>
            <a:pPr algn="ctr">
              <a:lnSpc>
                <a:spcPct val="100000"/>
              </a:lnSpc>
            </a:pPr>
            <a:endParaRPr lang="en-AU" sz="2000" i="1" dirty="0"/>
          </a:p>
        </p:txBody>
      </p:sp>
    </p:spTree>
    <p:extLst>
      <p:ext uri="{BB962C8B-B14F-4D97-AF65-F5344CB8AC3E}">
        <p14:creationId xmlns:p14="http://schemas.microsoft.com/office/powerpoint/2010/main" val="204987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764362" y="740672"/>
            <a:ext cx="4897438" cy="5512644"/>
          </a:xfrm>
        </p:spPr>
        <p:txBody>
          <a:bodyPr>
            <a:normAutofit fontScale="92500"/>
          </a:bodyPr>
          <a:lstStyle/>
          <a:p>
            <a:pPr algn="ctr">
              <a:lnSpc>
                <a:spcPct val="110000"/>
              </a:lnSpc>
              <a:spcBef>
                <a:spcPts val="0"/>
              </a:spcBef>
            </a:pPr>
            <a:r>
              <a:rPr lang="en-AU" sz="2100" dirty="0">
                <a:latin typeface="Open Sans Light" panose="020B0306030504020204" pitchFamily="34" charset="0"/>
                <a:ea typeface="Open Sans Light" panose="020B0306030504020204" pitchFamily="34" charset="0"/>
                <a:cs typeface="Open Sans Light" panose="020B0306030504020204" pitchFamily="34" charset="0"/>
              </a:rPr>
              <a:t>“There are only two places in the universe where we can place our treasures,—in God's storehouse or in Satan's; and all that is not devoted to God's service is counted on Satan's side, and goes to strengthen his cause. The Lord designs that the means entrusted to us shall be used in building up His kingdom. His goods are entrusted to His stewards that they may be carefully traded upon, and bring back a revenue to Him in the saving of souls. These souls in their turn will become stewards of trust, cooperating with Christ to further the interests of God's cause.”</a:t>
            </a:r>
          </a:p>
          <a:p>
            <a:pPr algn="ctr">
              <a:lnSpc>
                <a:spcPct val="110000"/>
              </a:lnSpc>
              <a:spcBef>
                <a:spcPts val="0"/>
              </a:spcBef>
            </a:pPr>
            <a:endParaRPr lang="en-AU" sz="18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10000"/>
              </a:lnSpc>
              <a:spcBef>
                <a:spcPts val="0"/>
              </a:spcBef>
            </a:pPr>
            <a:r>
              <a:rPr lang="en-AU" sz="2000" i="1" dirty="0"/>
              <a:t>Ellen G. White, Counsels on Stewardship, 35</a:t>
            </a:r>
          </a:p>
          <a:p>
            <a:pPr algn="ctr">
              <a:lnSpc>
                <a:spcPct val="110000"/>
              </a:lnSpc>
            </a:pPr>
            <a:endParaRPr lang="en-AU" sz="2000" i="1" dirty="0"/>
          </a:p>
        </p:txBody>
      </p:sp>
      <p:pic>
        <p:nvPicPr>
          <p:cNvPr id="4" name="Picture 3" descr="A picture containing text, shelf&#10;&#10;Description automatically generated">
            <a:extLst>
              <a:ext uri="{FF2B5EF4-FFF2-40B4-BE49-F238E27FC236}">
                <a16:creationId xmlns:a16="http://schemas.microsoft.com/office/drawing/2014/main" id="{19DEE566-1366-6043-AE72-2586EF38E7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579975" y="1668162"/>
            <a:ext cx="5895755" cy="3521676"/>
          </a:xfrm>
          <a:prstGeom prst="rect">
            <a:avLst/>
          </a:prstGeom>
        </p:spPr>
      </p:pic>
    </p:spTree>
    <p:extLst>
      <p:ext uri="{BB962C8B-B14F-4D97-AF65-F5344CB8AC3E}">
        <p14:creationId xmlns:p14="http://schemas.microsoft.com/office/powerpoint/2010/main" val="1124975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55F959-AA9B-164B-B115-50DC3C866377}"/>
              </a:ext>
            </a:extLst>
          </p:cNvPr>
          <p:cNvSpPr>
            <a:spLocks noGrp="1"/>
          </p:cNvSpPr>
          <p:nvPr>
            <p:ph sz="half" idx="2"/>
          </p:nvPr>
        </p:nvSpPr>
        <p:spPr>
          <a:xfrm>
            <a:off x="2218648" y="1885244"/>
            <a:ext cx="7754703" cy="3409245"/>
          </a:xfrm>
        </p:spPr>
        <p:txBody>
          <a:bodyPr>
            <a:normAutofit fontScale="62500" lnSpcReduction="20000"/>
          </a:bodyPr>
          <a:lstStyle/>
          <a:p>
            <a:pPr algn="ctr">
              <a:lnSpc>
                <a:spcPct val="120000"/>
              </a:lnSpc>
            </a:pPr>
            <a:r>
              <a:rPr lang="en-US" dirty="0">
                <a:solidFill>
                  <a:schemeClr val="bg1"/>
                </a:solidFill>
              </a:rPr>
              <a:t>“Bring all the tithes into the storehouse,</a:t>
            </a:r>
          </a:p>
          <a:p>
            <a:pPr algn="ctr">
              <a:lnSpc>
                <a:spcPct val="120000"/>
              </a:lnSpc>
            </a:pPr>
            <a:r>
              <a:rPr lang="en-US" dirty="0">
                <a:solidFill>
                  <a:schemeClr val="bg1"/>
                </a:solidFill>
              </a:rPr>
              <a:t>That there may be food in My house,</a:t>
            </a:r>
          </a:p>
          <a:p>
            <a:pPr algn="ctr">
              <a:lnSpc>
                <a:spcPct val="120000"/>
              </a:lnSpc>
            </a:pPr>
            <a:r>
              <a:rPr lang="en-US" dirty="0">
                <a:solidFill>
                  <a:schemeClr val="bg1"/>
                </a:solidFill>
              </a:rPr>
              <a:t>And try Me now in this,”</a:t>
            </a:r>
          </a:p>
          <a:p>
            <a:pPr algn="ctr">
              <a:lnSpc>
                <a:spcPct val="120000"/>
              </a:lnSpc>
            </a:pPr>
            <a:r>
              <a:rPr lang="en-US" dirty="0">
                <a:solidFill>
                  <a:schemeClr val="bg1"/>
                </a:solidFill>
              </a:rPr>
              <a:t>Says the Lord of hosts,</a:t>
            </a:r>
          </a:p>
          <a:p>
            <a:pPr algn="ctr">
              <a:lnSpc>
                <a:spcPct val="120000"/>
              </a:lnSpc>
            </a:pPr>
            <a:r>
              <a:rPr lang="en-US" dirty="0">
                <a:solidFill>
                  <a:schemeClr val="bg1"/>
                </a:solidFill>
              </a:rPr>
              <a:t>“If I will not open for you the windows of heaven</a:t>
            </a:r>
          </a:p>
          <a:p>
            <a:pPr algn="ctr">
              <a:lnSpc>
                <a:spcPct val="120000"/>
              </a:lnSpc>
            </a:pPr>
            <a:r>
              <a:rPr lang="en-US" dirty="0">
                <a:solidFill>
                  <a:schemeClr val="bg1"/>
                </a:solidFill>
              </a:rPr>
              <a:t>And pour out for you such blessing</a:t>
            </a:r>
          </a:p>
          <a:p>
            <a:pPr algn="ctr">
              <a:lnSpc>
                <a:spcPct val="120000"/>
              </a:lnSpc>
            </a:pPr>
            <a:r>
              <a:rPr lang="en-US" dirty="0">
                <a:solidFill>
                  <a:schemeClr val="bg1"/>
                </a:solidFill>
              </a:rPr>
              <a:t>That there will not be room enough to receive it.”</a:t>
            </a:r>
          </a:p>
          <a:p>
            <a:pPr algn="ctr">
              <a:lnSpc>
                <a:spcPct val="120000"/>
              </a:lnSpc>
            </a:pPr>
            <a:endParaRPr lang="en-US" sz="1000" dirty="0">
              <a:solidFill>
                <a:schemeClr val="bg1"/>
              </a:solidFill>
            </a:endParaRPr>
          </a:p>
          <a:p>
            <a:pPr algn="ctr">
              <a:lnSpc>
                <a:spcPct val="120000"/>
              </a:lnSpc>
            </a:pPr>
            <a:r>
              <a:rPr lang="en-US" sz="2000" i="1" dirty="0">
                <a:solidFill>
                  <a:schemeClr val="bg1"/>
                </a:solidFill>
              </a:rPr>
              <a:t>Malachi 3:10 (NKJV)</a:t>
            </a:r>
          </a:p>
        </p:txBody>
      </p:sp>
    </p:spTree>
    <p:extLst>
      <p:ext uri="{BB962C8B-B14F-4D97-AF65-F5344CB8AC3E}">
        <p14:creationId xmlns:p14="http://schemas.microsoft.com/office/powerpoint/2010/main" val="2299353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55F959-AA9B-164B-B115-50DC3C866377}"/>
              </a:ext>
            </a:extLst>
          </p:cNvPr>
          <p:cNvSpPr>
            <a:spLocks noGrp="1"/>
          </p:cNvSpPr>
          <p:nvPr>
            <p:ph sz="half" idx="2"/>
          </p:nvPr>
        </p:nvSpPr>
        <p:spPr>
          <a:xfrm>
            <a:off x="2218648" y="1885244"/>
            <a:ext cx="7754703" cy="3409245"/>
          </a:xfrm>
        </p:spPr>
        <p:txBody>
          <a:bodyPr>
            <a:normAutofit fontScale="92500" lnSpcReduction="10000"/>
          </a:bodyPr>
          <a:lstStyle/>
          <a:p>
            <a:pPr algn="ctr">
              <a:lnSpc>
                <a:spcPct val="110000"/>
              </a:lnSpc>
            </a:pPr>
            <a:r>
              <a:rPr lang="en-US" dirty="0">
                <a:solidFill>
                  <a:schemeClr val="bg1"/>
                </a:solidFill>
              </a:rPr>
              <a:t>“And I will rebuke the devourer for your sakes, so that he will not destroy the fruit of your ground, nor shall the vine fail to bear fruit for you in the field,” says the Lord of hosts; “And all nations will call you blessed, for you will be a delightful land,” says the Lord of hosts.”</a:t>
            </a:r>
          </a:p>
          <a:p>
            <a:pPr algn="ctr">
              <a:lnSpc>
                <a:spcPct val="110000"/>
              </a:lnSpc>
            </a:pPr>
            <a:endParaRPr lang="en-US" sz="1000" dirty="0">
              <a:solidFill>
                <a:schemeClr val="bg1"/>
              </a:solidFill>
            </a:endParaRPr>
          </a:p>
          <a:p>
            <a:pPr algn="ctr">
              <a:lnSpc>
                <a:spcPct val="110000"/>
              </a:lnSpc>
            </a:pPr>
            <a:r>
              <a:rPr lang="en-US" sz="2000" i="1" dirty="0">
                <a:solidFill>
                  <a:schemeClr val="bg1"/>
                </a:solidFill>
              </a:rPr>
              <a:t>Malachi 3:11, 12 (NKJV)</a:t>
            </a:r>
          </a:p>
        </p:txBody>
      </p:sp>
    </p:spTree>
    <p:extLst>
      <p:ext uri="{BB962C8B-B14F-4D97-AF65-F5344CB8AC3E}">
        <p14:creationId xmlns:p14="http://schemas.microsoft.com/office/powerpoint/2010/main" val="74986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AEBB8D-50B2-3247-B1C9-5D6150044F23}"/>
              </a:ext>
            </a:extLst>
          </p:cNvPr>
          <p:cNvSpPr txBox="1"/>
          <p:nvPr/>
        </p:nvSpPr>
        <p:spPr>
          <a:xfrm>
            <a:off x="4392550" y="271489"/>
            <a:ext cx="3406899" cy="923330"/>
          </a:xfrm>
          <a:prstGeom prst="rect">
            <a:avLst/>
          </a:prstGeom>
          <a:noFill/>
        </p:spPr>
        <p:txBody>
          <a:bodyPr wrap="square" rtlCol="0">
            <a:spAutoFit/>
          </a:bodyPr>
          <a:lstStyle/>
          <a:p>
            <a:pPr algn="ctr"/>
            <a:r>
              <a:rPr lang="en-US" i="1" dirty="0"/>
              <a:t>Watch or download the amazing</a:t>
            </a:r>
          </a:p>
          <a:p>
            <a:pPr algn="ctr"/>
            <a:r>
              <a:rPr lang="en-US" b="1" i="1" dirty="0"/>
              <a:t>Maasai Tithing Story </a:t>
            </a:r>
            <a:r>
              <a:rPr lang="en-US" i="1" dirty="0"/>
              <a:t>video at</a:t>
            </a:r>
            <a:endParaRPr lang="en-US" dirty="0"/>
          </a:p>
          <a:p>
            <a:pPr algn="ctr"/>
            <a:r>
              <a:rPr lang="en-US" dirty="0">
                <a:solidFill>
                  <a:srgbClr val="00B0F0"/>
                </a:solidFill>
                <a:hlinkClick r:id="rId2">
                  <a:extLst>
                    <a:ext uri="{A12FA001-AC4F-418D-AE19-62706E023703}">
                      <ahyp:hlinkClr xmlns:ahyp="http://schemas.microsoft.com/office/drawing/2018/hyperlinkcolor" val="tx"/>
                    </a:ext>
                  </a:extLst>
                </a:hlinkClick>
              </a:rPr>
              <a:t>https://youtu.be/4VKmsIUhseA</a:t>
            </a:r>
            <a:r>
              <a:rPr lang="en-US" dirty="0">
                <a:solidFill>
                  <a:srgbClr val="00B0F0"/>
                </a:solidFill>
              </a:rPr>
              <a:t> </a:t>
            </a:r>
          </a:p>
        </p:txBody>
      </p:sp>
      <p:pic>
        <p:nvPicPr>
          <p:cNvPr id="4" name="Picture 3">
            <a:extLst>
              <a:ext uri="{FF2B5EF4-FFF2-40B4-BE49-F238E27FC236}">
                <a16:creationId xmlns:a16="http://schemas.microsoft.com/office/drawing/2014/main" id="{7EE325DF-42F5-CC41-AB7C-54E551E64FA7}"/>
              </a:ext>
            </a:extLst>
          </p:cNvPr>
          <p:cNvPicPr>
            <a:picLocks noChangeAspect="1"/>
          </p:cNvPicPr>
          <p:nvPr/>
        </p:nvPicPr>
        <p:blipFill>
          <a:blip r:embed="rId3"/>
          <a:stretch>
            <a:fillRect/>
          </a:stretch>
        </p:blipFill>
        <p:spPr>
          <a:xfrm>
            <a:off x="2243196" y="1401415"/>
            <a:ext cx="7705607" cy="4750905"/>
          </a:xfrm>
          <a:prstGeom prst="rect">
            <a:avLst/>
          </a:prstGeom>
        </p:spPr>
      </p:pic>
    </p:spTree>
    <p:extLst>
      <p:ext uri="{BB962C8B-B14F-4D97-AF65-F5344CB8AC3E}">
        <p14:creationId xmlns:p14="http://schemas.microsoft.com/office/powerpoint/2010/main" val="1416420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55F959-AA9B-164B-B115-50DC3C866377}"/>
              </a:ext>
            </a:extLst>
          </p:cNvPr>
          <p:cNvSpPr>
            <a:spLocks noGrp="1"/>
          </p:cNvSpPr>
          <p:nvPr>
            <p:ph sz="half" idx="2"/>
          </p:nvPr>
        </p:nvSpPr>
        <p:spPr>
          <a:xfrm>
            <a:off x="2218648" y="1885244"/>
            <a:ext cx="7754703" cy="3409245"/>
          </a:xfrm>
        </p:spPr>
        <p:txBody>
          <a:bodyPr>
            <a:normAutofit fontScale="77500" lnSpcReduction="20000"/>
          </a:bodyPr>
          <a:lstStyle/>
          <a:p>
            <a:pPr algn="ctr">
              <a:lnSpc>
                <a:spcPct val="120000"/>
              </a:lnSpc>
            </a:pPr>
            <a:r>
              <a:rPr lang="en-US" dirty="0">
                <a:solidFill>
                  <a:schemeClr val="bg1"/>
                </a:solidFill>
              </a:rPr>
              <a:t>“But this I say: He who sows sparingly will also reap sparingly, and he who sows bountifully will also reap bountifully. So let each one give as he purposes in his heart, not grudgingly or of necessity; for God loves a cheerful giver. And God is able to make all grace abound toward you, that you, always having all sufficiency in all things, may have an abundance for every good work.”</a:t>
            </a:r>
          </a:p>
          <a:p>
            <a:pPr algn="ctr">
              <a:lnSpc>
                <a:spcPct val="120000"/>
              </a:lnSpc>
            </a:pPr>
            <a:endParaRPr lang="en-US" sz="500" dirty="0">
              <a:solidFill>
                <a:schemeClr val="bg1"/>
              </a:solidFill>
            </a:endParaRPr>
          </a:p>
          <a:p>
            <a:pPr algn="ctr">
              <a:lnSpc>
                <a:spcPct val="120000"/>
              </a:lnSpc>
            </a:pPr>
            <a:r>
              <a:rPr lang="en-US" sz="2000" i="1" dirty="0">
                <a:solidFill>
                  <a:schemeClr val="bg1"/>
                </a:solidFill>
              </a:rPr>
              <a:t>2 Corinthians 9:6-8 (NKJV)</a:t>
            </a:r>
          </a:p>
        </p:txBody>
      </p:sp>
    </p:spTree>
    <p:extLst>
      <p:ext uri="{BB962C8B-B14F-4D97-AF65-F5344CB8AC3E}">
        <p14:creationId xmlns:p14="http://schemas.microsoft.com/office/powerpoint/2010/main" val="3244751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4CFB45-B2F2-AB47-8001-18506645BC83}"/>
              </a:ext>
            </a:extLst>
          </p:cNvPr>
          <p:cNvSpPr>
            <a:spLocks noGrp="1"/>
          </p:cNvSpPr>
          <p:nvPr>
            <p:ph sz="half" idx="2"/>
          </p:nvPr>
        </p:nvSpPr>
        <p:spPr>
          <a:xfrm>
            <a:off x="2014330" y="1811102"/>
            <a:ext cx="8163340" cy="3409245"/>
          </a:xfrm>
        </p:spPr>
        <p:txBody>
          <a:bodyPr/>
          <a:lstStyle/>
          <a:p>
            <a:pPr algn="ct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If God is not first with your money,</a:t>
            </a:r>
          </a:p>
          <a:p>
            <a:pPr algn="ct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then he's not first at all.</a:t>
            </a:r>
            <a:endParaRPr lang="en-AU" b="1" dirty="0"/>
          </a:p>
        </p:txBody>
      </p:sp>
    </p:spTree>
    <p:extLst>
      <p:ext uri="{BB962C8B-B14F-4D97-AF65-F5344CB8AC3E}">
        <p14:creationId xmlns:p14="http://schemas.microsoft.com/office/powerpoint/2010/main" val="3806242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820202"/>
            <a:ext cx="10037618" cy="4334739"/>
          </a:xfrm>
        </p:spPr>
        <p:txBody>
          <a:bodyPr>
            <a:normAutofit lnSpcReduction="10000"/>
          </a:bodyPr>
          <a:lstStyle/>
          <a:p>
            <a:r>
              <a:rPr lang="en-AU" sz="2400" b="1" dirty="0">
                <a:solidFill>
                  <a:schemeClr val="tx1"/>
                </a:solidFill>
              </a:rPr>
              <a:t>Key Scriptures</a:t>
            </a:r>
            <a:r>
              <a:rPr lang="en-AU" sz="2400" dirty="0">
                <a:solidFill>
                  <a:schemeClr val="tx1"/>
                </a:solidFill>
              </a:rPr>
              <a:t>: Matthew 6:19-21; Malachi 3:10-12; 2 Corinthians 9:6-8</a:t>
            </a:r>
            <a:endParaRPr lang="en-AU" sz="2400" i="1" dirty="0">
              <a:solidFill>
                <a:schemeClr val="tx1"/>
              </a:solidFill>
            </a:endParaRPr>
          </a:p>
          <a:p>
            <a:r>
              <a:rPr lang="en-AU" sz="2400" b="1" dirty="0">
                <a:solidFill>
                  <a:schemeClr val="tx1"/>
                </a:solidFill>
              </a:rPr>
              <a:t>Key EGW Writings: </a:t>
            </a:r>
            <a:r>
              <a:rPr lang="en-AU" sz="2400" dirty="0">
                <a:solidFill>
                  <a:schemeClr val="tx1"/>
                </a:solidFill>
              </a:rPr>
              <a:t>Counsels of Stewardship (Covers the full spectrum of topics related to managing our material blessings for God’s glory.)</a:t>
            </a:r>
          </a:p>
          <a:p>
            <a:r>
              <a:rPr lang="en-AU" sz="2400" b="1" dirty="0">
                <a:solidFill>
                  <a:schemeClr val="tx1"/>
                </a:solidFill>
              </a:rPr>
              <a:t>Extra Videos on Tithing</a:t>
            </a:r>
            <a:r>
              <a:rPr lang="en-AU" sz="2400" dirty="0">
                <a:solidFill>
                  <a:schemeClr val="tx1"/>
                </a:solidFill>
              </a:rPr>
              <a:t>: </a:t>
            </a:r>
            <a:r>
              <a:rPr lang="en-AU" sz="1800" dirty="0">
                <a:solidFill>
                  <a:schemeClr val="tx1"/>
                </a:solidFill>
                <a:hlinkClick r:id="rId2">
                  <a:extLst>
                    <a:ext uri="{A12FA001-AC4F-418D-AE19-62706E023703}">
                      <ahyp:hlinkClr xmlns:ahyp="http://schemas.microsoft.com/office/drawing/2018/hyperlinkcolor" val="tx"/>
                    </a:ext>
                  </a:extLst>
                </a:hlinkClick>
              </a:rPr>
              <a:t>https://disciple.org.au/resources/god-first-tithe-video-series/</a:t>
            </a:r>
            <a:r>
              <a:rPr lang="en-AU" sz="1800" dirty="0">
                <a:solidFill>
                  <a:schemeClr val="tx1"/>
                </a:solidFill>
              </a:rPr>
              <a:t> </a:t>
            </a:r>
          </a:p>
          <a:p>
            <a:r>
              <a:rPr lang="en-AU" sz="2400" b="1" dirty="0">
                <a:solidFill>
                  <a:schemeClr val="tx1"/>
                </a:solidFill>
              </a:rPr>
              <a:t>Goal</a:t>
            </a:r>
            <a:r>
              <a:rPr lang="en-AU" sz="2400" dirty="0">
                <a:solidFill>
                  <a:schemeClr val="tx1"/>
                </a:solidFill>
              </a:rPr>
              <a:t>: Encouraging and inspiring people to invest their God-given material blessings for God’s kingdom.</a:t>
            </a:r>
          </a:p>
          <a:p>
            <a:r>
              <a:rPr lang="en-US" sz="2400" b="1" dirty="0">
                <a:solidFill>
                  <a:schemeClr val="tx1"/>
                </a:solidFill>
              </a:rPr>
              <a:t>Interview Idea</a:t>
            </a:r>
            <a:r>
              <a:rPr lang="en-US" sz="2400" dirty="0">
                <a:solidFill>
                  <a:schemeClr val="tx1"/>
                </a:solidFill>
              </a:rPr>
              <a:t>: Is there a person in your church or wider community who you can interview (maybe even by phone or Zoom) about investing God’s material blessings in building His kingdom?</a:t>
            </a:r>
          </a:p>
        </p:txBody>
      </p:sp>
      <p:sp>
        <p:nvSpPr>
          <p:cNvPr id="6" name="Title 1">
            <a:extLst>
              <a:ext uri="{FF2B5EF4-FFF2-40B4-BE49-F238E27FC236}">
                <a16:creationId xmlns:a16="http://schemas.microsoft.com/office/drawing/2014/main" id="{070B1FA5-746A-7541-BFD4-AC4588711F38}"/>
              </a:ext>
            </a:extLst>
          </p:cNvPr>
          <p:cNvSpPr>
            <a:spLocks noGrp="1"/>
          </p:cNvSpPr>
          <p:nvPr>
            <p:ph type="title"/>
          </p:nvPr>
        </p:nvSpPr>
        <p:spPr>
          <a:xfrm>
            <a:off x="1316182" y="941595"/>
            <a:ext cx="10037618" cy="759340"/>
          </a:xfrm>
        </p:spPr>
        <p:txBody>
          <a:bodyPr>
            <a:normAutofit fontScale="90000"/>
          </a:bodyPr>
          <a:lstStyle/>
          <a:p>
            <a:r>
              <a:rPr lang="en-US" sz="3100" b="1" dirty="0"/>
              <a:t>Grateful Living Topic: TREASURE</a:t>
            </a:r>
            <a:br>
              <a:rPr lang="en-US" sz="4800" b="1" dirty="0"/>
            </a:br>
            <a:br>
              <a:rPr lang="en-US" sz="1800" b="1" dirty="0"/>
            </a:br>
            <a:r>
              <a:rPr lang="en-US" sz="3100" b="1" i="1" dirty="0"/>
              <a:t>Message Overview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Tree>
    <p:extLst>
      <p:ext uri="{BB962C8B-B14F-4D97-AF65-F5344CB8AC3E}">
        <p14:creationId xmlns:p14="http://schemas.microsoft.com/office/powerpoint/2010/main" val="1670155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descr="A picture containing indoor, person, dark&#10;&#10;Description automatically generated">
            <a:extLst>
              <a:ext uri="{FF2B5EF4-FFF2-40B4-BE49-F238E27FC236}">
                <a16:creationId xmlns:a16="http://schemas.microsoft.com/office/drawing/2014/main" id="{EC0ABEA0-7155-3444-8C18-BD65236A77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a:prstGeom prst="rect">
            <a:avLst/>
          </a:prstGeom>
        </p:spPr>
      </p:pic>
      <p:pic>
        <p:nvPicPr>
          <p:cNvPr id="4" name="Picture 3" descr="A picture containing text, shelf&#10;&#10;Description automatically generated">
            <a:extLst>
              <a:ext uri="{FF2B5EF4-FFF2-40B4-BE49-F238E27FC236}">
                <a16:creationId xmlns:a16="http://schemas.microsoft.com/office/drawing/2014/main" id="{6C3AC66A-8A02-FB48-A553-DEB445E6F16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6499715" y="1760898"/>
            <a:ext cx="5585252" cy="3336205"/>
          </a:xfrm>
          <a:prstGeom prst="rect">
            <a:avLst/>
          </a:prstGeom>
        </p:spPr>
      </p:pic>
    </p:spTree>
    <p:extLst>
      <p:ext uri="{BB962C8B-B14F-4D97-AF65-F5344CB8AC3E}">
        <p14:creationId xmlns:p14="http://schemas.microsoft.com/office/powerpoint/2010/main" val="4245205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AF329-7FC3-C74A-8B91-4A189D043F7A}"/>
              </a:ext>
            </a:extLst>
          </p:cNvPr>
          <p:cNvSpPr>
            <a:spLocks noGrp="1"/>
          </p:cNvSpPr>
          <p:nvPr>
            <p:ph type="title"/>
          </p:nvPr>
        </p:nvSpPr>
        <p:spPr>
          <a:xfrm>
            <a:off x="1316182" y="365126"/>
            <a:ext cx="10694586" cy="539336"/>
          </a:xfrm>
        </p:spPr>
        <p:txBody>
          <a:bodyPr>
            <a:normAutofit fontScale="90000"/>
          </a:bodyPr>
          <a:lstStyle/>
          <a:p>
            <a:r>
              <a:rPr lang="en-AU" sz="1800" b="1" dirty="0"/>
              <a:t>Possible Closing Story </a:t>
            </a:r>
            <a:r>
              <a:rPr lang="en-AU" sz="1800" b="1" dirty="0">
                <a:solidFill>
                  <a:schemeClr val="accent4">
                    <a:lumMod val="50000"/>
                  </a:schemeClr>
                </a:solidFill>
              </a:rPr>
              <a:t>(can be cut and pasted into presenter’s notes)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chemeClr val="accent4">
                  <a:lumMod val="50000"/>
                </a:schemeClr>
              </a:solidFill>
            </a:endParaRPr>
          </a:p>
        </p:txBody>
      </p:sp>
      <p:sp>
        <p:nvSpPr>
          <p:cNvPr id="3" name="Content Placeholder 2">
            <a:extLst>
              <a:ext uri="{FF2B5EF4-FFF2-40B4-BE49-F238E27FC236}">
                <a16:creationId xmlns:a16="http://schemas.microsoft.com/office/drawing/2014/main" id="{D43378D5-D7C3-6346-A25C-EA304967F6FF}"/>
              </a:ext>
            </a:extLst>
          </p:cNvPr>
          <p:cNvSpPr>
            <a:spLocks noGrp="1"/>
          </p:cNvSpPr>
          <p:nvPr>
            <p:ph idx="1"/>
          </p:nvPr>
        </p:nvSpPr>
        <p:spPr>
          <a:xfrm>
            <a:off x="1316182" y="904462"/>
            <a:ext cx="10037618" cy="5224489"/>
          </a:xfrm>
        </p:spPr>
        <p:txBody>
          <a:bodyPr>
            <a:noAutofit/>
          </a:bodyPr>
          <a:lstStyle/>
          <a:p>
            <a:r>
              <a:rPr lang="en-AU" sz="1200" b="1" dirty="0"/>
              <a:t>Oregon Conference of Seventh-day Adventists - 28 October </a:t>
            </a:r>
            <a:r>
              <a:rPr lang="en-AU" sz="1200" b="1" u="sng" dirty="0"/>
              <a:t>2020</a:t>
            </a:r>
            <a:r>
              <a:rPr lang="en-AU" sz="1200" b="1" dirty="0"/>
              <a:t>  - Story by Dick </a:t>
            </a:r>
            <a:r>
              <a:rPr lang="en-AU" sz="1200" b="1" dirty="0" err="1"/>
              <a:t>Duerksen</a:t>
            </a:r>
            <a:endParaRPr lang="en-AU" sz="1200" dirty="0"/>
          </a:p>
          <a:p>
            <a:r>
              <a:rPr lang="en-AU" sz="1200" dirty="0" err="1"/>
              <a:t>Abundio</a:t>
            </a:r>
            <a:r>
              <a:rPr lang="en-AU" sz="1200" dirty="0"/>
              <a:t> Reyes is a single, 76-year-old farm labourer. He’s an immigrant who moved to the United States many years ago. He speaks no English and has never attended school. He learnt about God from an Adventist friend who taught him to read by studying a Spanish Bible. </a:t>
            </a:r>
            <a:r>
              <a:rPr lang="en-AU" sz="1200" dirty="0" err="1"/>
              <a:t>Abundio</a:t>
            </a:r>
            <a:r>
              <a:rPr lang="en-AU" sz="1200" dirty="0"/>
              <a:t> is a faithful member of the Medford Spanish Seventh-day Adventist church in Southern Oregon.</a:t>
            </a:r>
          </a:p>
          <a:p>
            <a:r>
              <a:rPr lang="en-AU" sz="1200" dirty="0"/>
              <a:t>“It’s been hard being a church member this year,” </a:t>
            </a:r>
            <a:r>
              <a:rPr lang="en-AU" sz="1200" dirty="0" err="1"/>
              <a:t>Abundio</a:t>
            </a:r>
            <a:r>
              <a:rPr lang="en-AU" sz="1200" dirty="0"/>
              <a:t> says. “COVID made it so we couldn’t have services, and I do not have a way to Zoom the videos. But, I have studied and prayed much.”</a:t>
            </a:r>
          </a:p>
          <a:p>
            <a:r>
              <a:rPr lang="en-AU" sz="1200" dirty="0"/>
              <a:t>On Tuesday, September 8, 2020, a small fire started near </a:t>
            </a:r>
            <a:r>
              <a:rPr lang="en-AU" sz="1200" dirty="0" err="1"/>
              <a:t>Abundio’s</a:t>
            </a:r>
            <a:r>
              <a:rPr lang="en-AU" sz="1200" dirty="0"/>
              <a:t> mobile home. With perfect timing, a 45 mph wind blew up from the southern mountains, fanning the fire like a blowtorch, its swirling flames consuming everything. That blaze, now known as the Alameda Fire, rapidly burned through the communities of Talent and Phoenix. </a:t>
            </a:r>
          </a:p>
          <a:p>
            <a:r>
              <a:rPr lang="en-AU" sz="1200" dirty="0" err="1"/>
              <a:t>Abundio</a:t>
            </a:r>
            <a:r>
              <a:rPr lang="en-AU" sz="1200" dirty="0"/>
              <a:t> lived in Talent, in a mobile home beside Highway 99. The fire took everything he owned – except the clothes he was wearing. His mobile home? Gone. His clothes? Gone. His hat and jacket? Gone. His medicines? Gone.</a:t>
            </a:r>
          </a:p>
          <a:p>
            <a:r>
              <a:rPr lang="en-AU" sz="1200" dirty="0"/>
              <a:t>Church members immediately made a temporary home for him in the church, worked out his medications, brought him bags filled with necessities, and made sure he had a new jacket and more than enough to eat. </a:t>
            </a:r>
          </a:p>
          <a:p>
            <a:r>
              <a:rPr lang="en-AU" sz="1200" dirty="0"/>
              <a:t>“</a:t>
            </a:r>
            <a:r>
              <a:rPr lang="en-AU" sz="1200" dirty="0" err="1"/>
              <a:t>Abundio</a:t>
            </a:r>
            <a:r>
              <a:rPr lang="en-AU" sz="1200" dirty="0"/>
              <a:t> was,” they said, “very sad.”</a:t>
            </a:r>
          </a:p>
          <a:p>
            <a:r>
              <a:rPr lang="en-AU" sz="1200" dirty="0"/>
              <a:t>A couple days later they had found a small apartment that </a:t>
            </a:r>
            <a:r>
              <a:rPr lang="en-AU" sz="1200" dirty="0" err="1"/>
              <a:t>Abundio</a:t>
            </a:r>
            <a:r>
              <a:rPr lang="en-AU" sz="1200" dirty="0"/>
              <a:t> and a friend could stay in. That afternoon </a:t>
            </a:r>
            <a:r>
              <a:rPr lang="en-AU" sz="1200" dirty="0" err="1"/>
              <a:t>Abundio</a:t>
            </a:r>
            <a:r>
              <a:rPr lang="en-AU" sz="1200" dirty="0"/>
              <a:t> found Pastor Cuenca at the church and handed him a fat envelope. “My tithes,” </a:t>
            </a:r>
            <a:r>
              <a:rPr lang="en-AU" sz="1200" dirty="0" err="1"/>
              <a:t>Abundio</a:t>
            </a:r>
            <a:r>
              <a:rPr lang="en-AU" sz="1200" dirty="0"/>
              <a:t> told Pastor Cuenca. Inside the envelope was $920 in crisp United States cash.</a:t>
            </a:r>
          </a:p>
          <a:p>
            <a:r>
              <a:rPr lang="en-AU" sz="1200" dirty="0"/>
              <a:t>“I have not been able to come to church this year and so have been keeping my tithe in the bank waiting for when I could bring this money to the church. Is it OK to give this to you today?”</a:t>
            </a:r>
          </a:p>
          <a:p>
            <a:r>
              <a:rPr lang="en-AU" sz="1200" dirty="0"/>
              <a:t>“Yes, I have lost everything and have many needs, but I read in the Bible where Jesus says we are to give to God what is His, and my tithe is His holy money. It is not mine.”</a:t>
            </a:r>
          </a:p>
          <a:p>
            <a:r>
              <a:rPr lang="en-AU" sz="1200" dirty="0"/>
              <a:t>“Do not worry Pastor. I belong to God. He will take care of me.”</a:t>
            </a:r>
          </a:p>
        </p:txBody>
      </p:sp>
    </p:spTree>
    <p:extLst>
      <p:ext uri="{BB962C8B-B14F-4D97-AF65-F5344CB8AC3E}">
        <p14:creationId xmlns:p14="http://schemas.microsoft.com/office/powerpoint/2010/main" val="1339704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890B6-DA81-8143-9395-CA38BF95C2DD}"/>
              </a:ext>
            </a:extLst>
          </p:cNvPr>
          <p:cNvSpPr>
            <a:spLocks noGrp="1"/>
          </p:cNvSpPr>
          <p:nvPr>
            <p:ph type="title"/>
          </p:nvPr>
        </p:nvSpPr>
        <p:spPr>
          <a:xfrm>
            <a:off x="780154" y="987424"/>
            <a:ext cx="3932237" cy="1353005"/>
          </a:xfrm>
        </p:spPr>
        <p:txBody>
          <a:bodyPr>
            <a:normAutofit fontScale="90000"/>
          </a:bodyPr>
          <a:lstStyle/>
          <a:p>
            <a:r>
              <a:rPr lang="en-US" dirty="0">
                <a:solidFill>
                  <a:schemeClr val="bg1"/>
                </a:solidFill>
              </a:rPr>
              <a:t>Q. </a:t>
            </a:r>
            <a:r>
              <a:rPr lang="en-US" sz="3300" dirty="0"/>
              <a:t>How to be faithful with Treasure?</a:t>
            </a:r>
          </a:p>
        </p:txBody>
      </p:sp>
      <p:sp>
        <p:nvSpPr>
          <p:cNvPr id="5" name="Text Placeholder 4">
            <a:extLst>
              <a:ext uri="{FF2B5EF4-FFF2-40B4-BE49-F238E27FC236}">
                <a16:creationId xmlns:a16="http://schemas.microsoft.com/office/drawing/2014/main" id="{9108E020-7C7B-7A4A-B07E-C6D4736B9933}"/>
              </a:ext>
            </a:extLst>
          </p:cNvPr>
          <p:cNvSpPr txBox="1">
            <a:spLocks noGrp="1"/>
          </p:cNvSpPr>
          <p:nvPr>
            <p:ph type="body" sz="half" idx="2"/>
          </p:nvPr>
        </p:nvSpPr>
        <p:spPr>
          <a:xfrm>
            <a:off x="780155" y="2558144"/>
            <a:ext cx="3791846" cy="3607141"/>
          </a:xfrm>
          <a:prstGeom prst="rect">
            <a:avLst/>
          </a:prstGeom>
          <a:noFill/>
        </p:spPr>
        <p:txBody>
          <a:bodyPr wrap="square" rtlCol="0">
            <a:spAutoFit/>
          </a:bodyPr>
          <a:lstStyle/>
          <a:p>
            <a:r>
              <a:rPr lang="en-US" sz="3200" dirty="0"/>
              <a:t>A. </a:t>
            </a:r>
            <a:r>
              <a:rPr lang="en-US" sz="3000" dirty="0">
                <a:solidFill>
                  <a:schemeClr val="accent4"/>
                </a:solidFill>
              </a:rPr>
              <a:t>A faithful steward does what their Master would do if He were present.</a:t>
            </a:r>
          </a:p>
          <a:p>
            <a:pPr marL="514350" indent="-514350">
              <a:buAutoNum type="alphaUcPeriod"/>
            </a:pPr>
            <a:endParaRPr lang="en-US" sz="3200" dirty="0">
              <a:solidFill>
                <a:schemeClr val="accent4"/>
              </a:solidFill>
            </a:endParaRPr>
          </a:p>
          <a:p>
            <a:pPr marL="514350" indent="-514350">
              <a:buAutoNum type="alphaUcPeriod"/>
            </a:pPr>
            <a:endParaRPr lang="en-US" sz="3200" dirty="0">
              <a:solidFill>
                <a:schemeClr val="accent4"/>
              </a:solidFill>
            </a:endParaRPr>
          </a:p>
          <a:p>
            <a:r>
              <a:rPr lang="en-US" sz="2000" dirty="0">
                <a:solidFill>
                  <a:schemeClr val="accent4"/>
                </a:solidFill>
              </a:rPr>
              <a:t>See </a:t>
            </a:r>
            <a:r>
              <a:rPr lang="en-US" sz="2000" i="1" dirty="0">
                <a:solidFill>
                  <a:schemeClr val="accent4"/>
                </a:solidFill>
              </a:rPr>
              <a:t>Counsels on Stewardship</a:t>
            </a:r>
            <a:r>
              <a:rPr lang="en-US" sz="2000" dirty="0">
                <a:solidFill>
                  <a:schemeClr val="accent4"/>
                </a:solidFill>
              </a:rPr>
              <a:t>, p. 113</a:t>
            </a:r>
          </a:p>
        </p:txBody>
      </p:sp>
      <p:pic>
        <p:nvPicPr>
          <p:cNvPr id="4" name="Picture 3" descr="A picture containing person, outdoor, person, suit&#10;&#10;Description automatically generated">
            <a:extLst>
              <a:ext uri="{FF2B5EF4-FFF2-40B4-BE49-F238E27FC236}">
                <a16:creationId xmlns:a16="http://schemas.microsoft.com/office/drawing/2014/main" id="{1C93F6E0-6626-BA4C-BF68-C0241743E6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46822" y="846850"/>
            <a:ext cx="6331048" cy="5164299"/>
          </a:xfrm>
          <a:prstGeom prst="rect">
            <a:avLst/>
          </a:prstGeom>
        </p:spPr>
      </p:pic>
    </p:spTree>
    <p:extLst>
      <p:ext uri="{BB962C8B-B14F-4D97-AF65-F5344CB8AC3E}">
        <p14:creationId xmlns:p14="http://schemas.microsoft.com/office/powerpoint/2010/main" val="1628495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4B87FE-19B3-8149-A617-02453888FA74}"/>
              </a:ext>
            </a:extLst>
          </p:cNvPr>
          <p:cNvSpPr txBox="1">
            <a:spLocks/>
          </p:cNvSpPr>
          <p:nvPr/>
        </p:nvSpPr>
        <p:spPr>
          <a:xfrm>
            <a:off x="639430" y="2377440"/>
            <a:ext cx="2730818" cy="19419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sz="2400" dirty="0">
                <a:solidFill>
                  <a:schemeClr val="tx1">
                    <a:lumMod val="65000"/>
                    <a:lumOff val="35000"/>
                  </a:schemeClr>
                </a:solidFill>
              </a:rPr>
              <a:t>Grateful living leads to cheerful giving.</a:t>
            </a:r>
          </a:p>
        </p:txBody>
      </p:sp>
    </p:spTree>
    <p:extLst>
      <p:ext uri="{BB962C8B-B14F-4D97-AF65-F5344CB8AC3E}">
        <p14:creationId xmlns:p14="http://schemas.microsoft.com/office/powerpoint/2010/main" val="32758768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29344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FF2F0B-D21E-354D-A0B7-9A68A2768963}"/>
              </a:ext>
            </a:extLst>
          </p:cNvPr>
          <p:cNvSpPr txBox="1"/>
          <p:nvPr/>
        </p:nvSpPr>
        <p:spPr>
          <a:xfrm>
            <a:off x="3322708" y="341062"/>
            <a:ext cx="5546580" cy="923330"/>
          </a:xfrm>
          <a:prstGeom prst="rect">
            <a:avLst/>
          </a:prstGeom>
          <a:noFill/>
        </p:spPr>
        <p:txBody>
          <a:bodyPr wrap="square" rtlCol="0">
            <a:spAutoFit/>
          </a:bodyPr>
          <a:lstStyle/>
          <a:p>
            <a:pPr algn="ctr"/>
            <a:r>
              <a:rPr lang="en-US" i="1" dirty="0"/>
              <a:t>Watch or download the</a:t>
            </a:r>
          </a:p>
          <a:p>
            <a:pPr algn="ctr"/>
            <a:r>
              <a:rPr lang="en-US" b="1" i="1" dirty="0"/>
              <a:t>NNSW Tithe Report </a:t>
            </a:r>
            <a:r>
              <a:rPr lang="en-US" i="1" dirty="0"/>
              <a:t>video at</a:t>
            </a:r>
            <a:endParaRPr lang="en-US" dirty="0"/>
          </a:p>
          <a:p>
            <a:pPr algn="ctr"/>
            <a:r>
              <a:rPr lang="en-US" dirty="0">
                <a:solidFill>
                  <a:srgbClr val="00B0F0"/>
                </a:solidFill>
                <a:hlinkClick r:id="rId2">
                  <a:extLst>
                    <a:ext uri="{A12FA001-AC4F-418D-AE19-62706E023703}">
                      <ahyp:hlinkClr xmlns:ahyp="http://schemas.microsoft.com/office/drawing/2018/hyperlinkcolor" val="tx"/>
                    </a:ext>
                  </a:extLst>
                </a:hlinkClick>
              </a:rPr>
              <a:t>https://</a:t>
            </a:r>
            <a:r>
              <a:rPr lang="en-US" dirty="0" err="1">
                <a:solidFill>
                  <a:srgbClr val="00B0F0"/>
                </a:solidFill>
                <a:hlinkClick r:id="rId2">
                  <a:extLst>
                    <a:ext uri="{A12FA001-AC4F-418D-AE19-62706E023703}">
                      <ahyp:hlinkClr xmlns:ahyp="http://schemas.microsoft.com/office/drawing/2018/hyperlinkcolor" val="tx"/>
                    </a:ext>
                  </a:extLst>
                </a:hlinkClick>
              </a:rPr>
              <a:t>www.youtube.com</a:t>
            </a:r>
            <a:r>
              <a:rPr lang="en-US" dirty="0">
                <a:solidFill>
                  <a:srgbClr val="00B0F0"/>
                </a:solidFill>
                <a:hlinkClick r:id="rId2">
                  <a:extLst>
                    <a:ext uri="{A12FA001-AC4F-418D-AE19-62706E023703}">
                      <ahyp:hlinkClr xmlns:ahyp="http://schemas.microsoft.com/office/drawing/2018/hyperlinkcolor" val="tx"/>
                    </a:ext>
                  </a:extLst>
                </a:hlinkClick>
              </a:rPr>
              <a:t>/</a:t>
            </a:r>
            <a:r>
              <a:rPr lang="en-US" dirty="0" err="1">
                <a:solidFill>
                  <a:srgbClr val="00B0F0"/>
                </a:solidFill>
                <a:hlinkClick r:id="rId2">
                  <a:extLst>
                    <a:ext uri="{A12FA001-AC4F-418D-AE19-62706E023703}">
                      <ahyp:hlinkClr xmlns:ahyp="http://schemas.microsoft.com/office/drawing/2018/hyperlinkcolor" val="tx"/>
                    </a:ext>
                  </a:extLst>
                </a:hlinkClick>
              </a:rPr>
              <a:t>watch?v</a:t>
            </a:r>
            <a:r>
              <a:rPr lang="en-US" dirty="0">
                <a:solidFill>
                  <a:srgbClr val="00B0F0"/>
                </a:solidFill>
                <a:hlinkClick r:id="rId2">
                  <a:extLst>
                    <a:ext uri="{A12FA001-AC4F-418D-AE19-62706E023703}">
                      <ahyp:hlinkClr xmlns:ahyp="http://schemas.microsoft.com/office/drawing/2018/hyperlinkcolor" val="tx"/>
                    </a:ext>
                  </a:extLst>
                </a:hlinkClick>
              </a:rPr>
              <a:t>=3ZiEkvtItuI</a:t>
            </a:r>
            <a:endParaRPr lang="en-US" dirty="0">
              <a:solidFill>
                <a:srgbClr val="00B0F0"/>
              </a:solidFill>
            </a:endParaRPr>
          </a:p>
        </p:txBody>
      </p:sp>
      <p:pic>
        <p:nvPicPr>
          <p:cNvPr id="5" name="Picture 4">
            <a:extLst>
              <a:ext uri="{FF2B5EF4-FFF2-40B4-BE49-F238E27FC236}">
                <a16:creationId xmlns:a16="http://schemas.microsoft.com/office/drawing/2014/main" id="{B21E92E7-29E7-B049-9194-52A8EB8F45A1}"/>
              </a:ext>
            </a:extLst>
          </p:cNvPr>
          <p:cNvPicPr>
            <a:picLocks noChangeAspect="1"/>
          </p:cNvPicPr>
          <p:nvPr/>
        </p:nvPicPr>
        <p:blipFill>
          <a:blip r:embed="rId3"/>
          <a:stretch>
            <a:fillRect/>
          </a:stretch>
        </p:blipFill>
        <p:spPr>
          <a:xfrm>
            <a:off x="2025648" y="1744041"/>
            <a:ext cx="8140700" cy="4025900"/>
          </a:xfrm>
          <a:prstGeom prst="rect">
            <a:avLst/>
          </a:prstGeom>
        </p:spPr>
      </p:pic>
      <p:sp>
        <p:nvSpPr>
          <p:cNvPr id="6" name="TextBox 5">
            <a:extLst>
              <a:ext uri="{FF2B5EF4-FFF2-40B4-BE49-F238E27FC236}">
                <a16:creationId xmlns:a16="http://schemas.microsoft.com/office/drawing/2014/main" id="{3F9B696D-6A3E-BD47-9038-0715872AE0F2}"/>
              </a:ext>
            </a:extLst>
          </p:cNvPr>
          <p:cNvSpPr txBox="1"/>
          <p:nvPr/>
        </p:nvSpPr>
        <p:spPr>
          <a:xfrm rot="20863383">
            <a:off x="566529" y="554527"/>
            <a:ext cx="2107095" cy="923330"/>
          </a:xfrm>
          <a:prstGeom prst="rect">
            <a:avLst/>
          </a:prstGeom>
          <a:noFill/>
        </p:spPr>
        <p:txBody>
          <a:bodyPr wrap="square" rtlCol="0">
            <a:spAutoFit/>
          </a:bodyPr>
          <a:lstStyle/>
          <a:p>
            <a:pPr algn="ctr"/>
            <a:r>
              <a:rPr lang="en-US" dirty="0"/>
              <a:t>Extra Resource for North NSW Conference</a:t>
            </a:r>
          </a:p>
        </p:txBody>
      </p:sp>
    </p:spTree>
    <p:extLst>
      <p:ext uri="{BB962C8B-B14F-4D97-AF65-F5344CB8AC3E}">
        <p14:creationId xmlns:p14="http://schemas.microsoft.com/office/powerpoint/2010/main" val="342517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00C55-A229-8B4E-8BC0-74DDEC9BCF9D}"/>
              </a:ext>
            </a:extLst>
          </p:cNvPr>
          <p:cNvSpPr>
            <a:spLocks noGrp="1"/>
          </p:cNvSpPr>
          <p:nvPr>
            <p:ph type="title"/>
          </p:nvPr>
        </p:nvSpPr>
        <p:spPr>
          <a:xfrm>
            <a:off x="3110526" y="2480438"/>
            <a:ext cx="5970948" cy="2852737"/>
          </a:xfrm>
        </p:spPr>
        <p:txBody>
          <a:bodyPr>
            <a:normAutofit fontScale="90000"/>
          </a:bodyPr>
          <a:lstStyle/>
          <a:p>
            <a:r>
              <a:rPr lang="en-US" dirty="0">
                <a:solidFill>
                  <a:schemeClr val="tx1"/>
                </a:solidFill>
              </a:rPr>
              <a:t>The slides for the actual presentation start on slide #5.</a:t>
            </a:r>
            <a:br>
              <a:rPr lang="en-US" dirty="0"/>
            </a:br>
            <a:r>
              <a:rPr lang="en-US" sz="2700" dirty="0">
                <a:solidFill>
                  <a:srgbClr val="00B050"/>
                </a:solidFill>
              </a:rPr>
              <a:t>(Delete this slide before presenting! </a:t>
            </a:r>
            <a:r>
              <a:rPr lang="en-US" sz="2700" dirty="0">
                <a:solidFill>
                  <a:srgbClr val="00B050"/>
                </a:solidFill>
                <a:sym typeface="Wingdings" pitchFamily="2" charset="2"/>
              </a:rPr>
              <a:t>)</a:t>
            </a:r>
            <a:endParaRPr lang="en-US" sz="2700" dirty="0"/>
          </a:p>
        </p:txBody>
      </p:sp>
    </p:spTree>
    <p:extLst>
      <p:ext uri="{BB962C8B-B14F-4D97-AF65-F5344CB8AC3E}">
        <p14:creationId xmlns:p14="http://schemas.microsoft.com/office/powerpoint/2010/main" val="2563886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474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9CE42225-B3CD-2546-9C72-C2364A4B89A3}"/>
              </a:ext>
            </a:extLst>
          </p:cNvPr>
          <p:cNvSpPr>
            <a:spLocks noGrp="1"/>
          </p:cNvSpPr>
          <p:nvPr>
            <p:ph type="media" sz="quarter" idx="10"/>
          </p:nvPr>
        </p:nvSpPr>
        <p:spPr/>
      </p:sp>
      <p:sp>
        <p:nvSpPr>
          <p:cNvPr id="3" name="TextBox 2">
            <a:extLst>
              <a:ext uri="{FF2B5EF4-FFF2-40B4-BE49-F238E27FC236}">
                <a16:creationId xmlns:a16="http://schemas.microsoft.com/office/drawing/2014/main" id="{5219E75D-3265-504C-BAD1-BB7848AB6362}"/>
              </a:ext>
            </a:extLst>
          </p:cNvPr>
          <p:cNvSpPr txBox="1"/>
          <p:nvPr/>
        </p:nvSpPr>
        <p:spPr>
          <a:xfrm>
            <a:off x="3307098" y="2189767"/>
            <a:ext cx="5577801" cy="923330"/>
          </a:xfrm>
          <a:prstGeom prst="rect">
            <a:avLst/>
          </a:prstGeom>
          <a:noFill/>
        </p:spPr>
        <p:txBody>
          <a:bodyPr wrap="square" rtlCol="0">
            <a:spAutoFit/>
          </a:bodyPr>
          <a:lstStyle/>
          <a:p>
            <a:pPr algn="ctr"/>
            <a:r>
              <a:rPr lang="en-US" dirty="0"/>
              <a:t>The 2-minute video called</a:t>
            </a:r>
          </a:p>
          <a:p>
            <a:pPr algn="ctr"/>
            <a:r>
              <a:rPr lang="en-US" b="1" i="1" dirty="0"/>
              <a:t>Grateful Living Overview &amp; Introduction - Low Res</a:t>
            </a:r>
          </a:p>
          <a:p>
            <a:pPr algn="ctr"/>
            <a:r>
              <a:rPr lang="en-US" dirty="0"/>
              <a:t>can be inserted here.</a:t>
            </a:r>
          </a:p>
        </p:txBody>
      </p:sp>
    </p:spTree>
    <p:extLst>
      <p:ext uri="{BB962C8B-B14F-4D97-AF65-F5344CB8AC3E}">
        <p14:creationId xmlns:p14="http://schemas.microsoft.com/office/powerpoint/2010/main" val="4163201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953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8376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652876"/>
      </p:ext>
    </p:extLst>
  </p:cSld>
  <p:clrMapOvr>
    <a:masterClrMapping/>
  </p:clrMapOvr>
</p:sld>
</file>

<file path=ppt/theme/theme1.xml><?xml version="1.0" encoding="utf-8"?>
<a:theme xmlns:a="http://schemas.openxmlformats.org/drawingml/2006/main" name="Office Theme">
  <a:themeElements>
    <a:clrScheme name="Grateful Living">
      <a:dk1>
        <a:srgbClr val="000000"/>
      </a:dk1>
      <a:lt1>
        <a:srgbClr val="FFFFFF"/>
      </a:lt1>
      <a:dk2>
        <a:srgbClr val="333932"/>
      </a:dk2>
      <a:lt2>
        <a:srgbClr val="E7E6E6"/>
      </a:lt2>
      <a:accent1>
        <a:srgbClr val="FF8200"/>
      </a:accent1>
      <a:accent2>
        <a:srgbClr val="8ACF95"/>
      </a:accent2>
      <a:accent3>
        <a:srgbClr val="637466"/>
      </a:accent3>
      <a:accent4>
        <a:srgbClr val="D6ECD3"/>
      </a:accent4>
      <a:accent5>
        <a:srgbClr val="F0F8ED"/>
      </a:accent5>
      <a:accent6>
        <a:srgbClr val="F0D2E8"/>
      </a:accent6>
      <a:hlink>
        <a:srgbClr val="8ACF95"/>
      </a:hlink>
      <a:folHlink>
        <a:srgbClr val="653B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07174803-A0DF-FB44-A9F0-A5F159942323}" vid="{E312AFEA-FA7E-9741-A037-995E7B4562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418</TotalTime>
  <Words>2537</Words>
  <Application>Microsoft Macintosh PowerPoint</Application>
  <PresentationFormat>Widescreen</PresentationFormat>
  <Paragraphs>130</Paragraphs>
  <Slides>35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Avenir Book</vt:lpstr>
      <vt:lpstr>Baskerville</vt:lpstr>
      <vt:lpstr>Calibri</vt:lpstr>
      <vt:lpstr>Open Sans</vt:lpstr>
      <vt:lpstr>Open Sans Light</vt:lpstr>
      <vt:lpstr>Open Sans Semibold</vt:lpstr>
      <vt:lpstr>Office Theme</vt:lpstr>
      <vt:lpstr>The 8 T’s of Grateful Living POWERPOINT SLIDES INSTRUCTIONS (Delete this slide before presenting! )</vt:lpstr>
      <vt:lpstr>Why should we encourage Grateful Living? (Delete this slide before presenting! )</vt:lpstr>
      <vt:lpstr>Grateful Living Topic: TREASURE  Message Overview (Delete this slide before presenting! )</vt:lpstr>
      <vt:lpstr>The slides for the actual presentation start on slide #5. (Delete this slide before presenting! )</vt:lpstr>
      <vt:lpstr>PowerPoint Presentation</vt:lpstr>
      <vt:lpstr>PowerPoint Presentation</vt:lpstr>
      <vt:lpstr>PowerPoint Presentation</vt:lpstr>
      <vt:lpstr>PowerPoint Presentation</vt:lpstr>
      <vt:lpstr>PowerPoint Presentation</vt:lpstr>
      <vt:lpstr>SDA Fundamental Belief #21</vt:lpstr>
      <vt:lpstr>PowerPoint Presentation</vt:lpstr>
      <vt:lpstr>The Great Controversy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Possible Closing Story (can be cut and pasted into presenter’s notes) (Delete this slide before presenting! )</vt:lpstr>
      <vt:lpstr>Q. How to be faithful with Treasure?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Merchant</dc:creator>
  <cp:lastModifiedBy>Susan Merchant</cp:lastModifiedBy>
  <cp:revision>74</cp:revision>
  <dcterms:created xsi:type="dcterms:W3CDTF">2021-06-21T03:29:36Z</dcterms:created>
  <dcterms:modified xsi:type="dcterms:W3CDTF">2021-10-24T23:50:04Z</dcterms:modified>
</cp:coreProperties>
</file>